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83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7" r:id="rId20"/>
    <p:sldId id="278" r:id="rId21"/>
    <p:sldId id="276" r:id="rId22"/>
    <p:sldId id="279" r:id="rId23"/>
    <p:sldId id="274" r:id="rId24"/>
    <p:sldId id="284" r:id="rId25"/>
    <p:sldId id="286" r:id="rId26"/>
    <p:sldId id="285" r:id="rId27"/>
    <p:sldId id="287" r:id="rId28"/>
    <p:sldId id="288" r:id="rId29"/>
    <p:sldId id="281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6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3EDB4D-5ECF-069E-C5D5-C6F4BB6B5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>
            <a:noAutofit/>
          </a:bodyPr>
          <a:lstStyle>
            <a:lvl1pPr algn="ctr">
              <a:defRPr sz="7200" b="1">
                <a:solidFill>
                  <a:srgbClr val="4262FF"/>
                </a:solidFill>
                <a:ea typeface="문체부 제목 돋음체" panose="020B060900010101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D51FC3-FE1E-7437-135A-D1FB458FF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1642" y="3509963"/>
            <a:ext cx="4812632" cy="2133599"/>
          </a:xfrm>
        </p:spPr>
        <p:txBody>
          <a:bodyPr/>
          <a:lstStyle>
            <a:lvl1pPr marL="0" indent="0" algn="r">
              <a:buNone/>
              <a:defRPr sz="2400">
                <a:ea typeface="문체부 제목 돋음체" panose="020B0609000101010101" pitchFamily="49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D48BC5-8E0A-3D22-6DD3-80BD1A7F4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3A78-6F6F-4E76-B817-075CD47AD283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96F8B0-EE3F-6511-A538-B046A0A3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4B5113-AE1A-2A22-DCC2-36B1D23E1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96B6-9B7A-4C32-8B02-3EE750D6CC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228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980FE-46F2-62DC-DC65-8559CED0C4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2832133" cy="2191644"/>
          </a:xfrm>
        </p:spPr>
        <p:txBody>
          <a:bodyPr/>
          <a:lstStyle>
            <a:lvl1pPr algn="ctr">
              <a:defRPr b="1">
                <a:ea typeface="문체부 제목 돋음체" panose="020B0609000101010101" pitchFamily="49" charset="-127"/>
              </a:defRPr>
            </a:lvl1pPr>
          </a:lstStyle>
          <a:p>
            <a:r>
              <a:rPr lang="ko-KR" altLang="en-US" dirty="0"/>
              <a:t>목차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A0D0D8-3533-3140-DC4E-A3D5749B89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04123" y="365125"/>
            <a:ext cx="6549677" cy="5811838"/>
          </a:xfrm>
        </p:spPr>
        <p:txBody>
          <a:bodyPr/>
          <a:lstStyle>
            <a:lvl1pPr marL="514350" indent="-514350">
              <a:buFont typeface="+mj-lt"/>
              <a:buAutoNum type="arabicPeriod"/>
              <a:defRPr>
                <a:ea typeface="문체부 제목 돋음체" panose="020B0609000101010101" pitchFamily="49" charset="-127"/>
              </a:defRPr>
            </a:lvl1pPr>
            <a:lvl2pPr marL="914400" indent="-457200">
              <a:buFont typeface="+mj-lt"/>
              <a:buAutoNum type="arabicParenR"/>
              <a:defRPr>
                <a:ea typeface="문체부 제목 돋음체" panose="020B0609000101010101" pitchFamily="49" charset="-127"/>
              </a:defRPr>
            </a:lvl2pPr>
            <a:lvl3pPr>
              <a:defRPr>
                <a:ea typeface="문체부 제목 돋음체" panose="020B0609000101010101" pitchFamily="49" charset="-127"/>
              </a:defRPr>
            </a:lvl3pPr>
            <a:lvl4pPr>
              <a:defRPr>
                <a:ea typeface="문체부 제목 돋음체" panose="020B0609000101010101" pitchFamily="49" charset="-127"/>
              </a:defRPr>
            </a:lvl4pPr>
            <a:lvl5pPr>
              <a:defRPr>
                <a:ea typeface="문체부 제목 돋음체" panose="020B0609000101010101" pitchFamily="49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B8BD53-C0C8-5890-8925-E0B0B9D76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3A78-6F6F-4E76-B817-075CD47AD283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87F59-362B-8ADF-56E3-63082F1C8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079D46-C07F-E16E-F5D1-D0AECAD8F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96B6-9B7A-4C32-8B02-3EE750D6CCAF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그룹 1001">
            <a:extLst>
              <a:ext uri="{FF2B5EF4-FFF2-40B4-BE49-F238E27FC236}">
                <a16:creationId xmlns:a16="http://schemas.microsoft.com/office/drawing/2014/main" id="{37FBB281-1C01-60B8-7AEC-B9F436ED8286}"/>
              </a:ext>
            </a:extLst>
          </p:cNvPr>
          <p:cNvGrpSpPr/>
          <p:nvPr/>
        </p:nvGrpSpPr>
        <p:grpSpPr>
          <a:xfrm>
            <a:off x="1018186" y="1760581"/>
            <a:ext cx="2472159" cy="288138"/>
            <a:chOff x="1652976" y="2959066"/>
            <a:chExt cx="3826087" cy="313458"/>
          </a:xfrm>
        </p:grpSpPr>
        <p:pic>
          <p:nvPicPr>
            <p:cNvPr id="9" name="Object 3">
              <a:extLst>
                <a:ext uri="{FF2B5EF4-FFF2-40B4-BE49-F238E27FC236}">
                  <a16:creationId xmlns:a16="http://schemas.microsoft.com/office/drawing/2014/main" id="{D03C1E08-92C4-30CA-D23E-0299701D0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52976" y="2959066"/>
              <a:ext cx="3826087" cy="313458"/>
            </a:xfrm>
            <a:prstGeom prst="rect">
              <a:avLst/>
            </a:prstGeom>
          </p:spPr>
        </p:pic>
      </p:grpSp>
      <p:grpSp>
        <p:nvGrpSpPr>
          <p:cNvPr id="11" name="그룹 1002">
            <a:extLst>
              <a:ext uri="{FF2B5EF4-FFF2-40B4-BE49-F238E27FC236}">
                <a16:creationId xmlns:a16="http://schemas.microsoft.com/office/drawing/2014/main" id="{908F0742-E924-8E45-1207-C22A99BAF753}"/>
              </a:ext>
            </a:extLst>
          </p:cNvPr>
          <p:cNvGrpSpPr/>
          <p:nvPr/>
        </p:nvGrpSpPr>
        <p:grpSpPr>
          <a:xfrm>
            <a:off x="4214368" y="365125"/>
            <a:ext cx="45719" cy="5811838"/>
            <a:chOff x="6255458" y="507580"/>
            <a:chExt cx="43148" cy="9271840"/>
          </a:xfrm>
        </p:grpSpPr>
        <p:pic>
          <p:nvPicPr>
            <p:cNvPr id="12" name="Object 6">
              <a:extLst>
                <a:ext uri="{FF2B5EF4-FFF2-40B4-BE49-F238E27FC236}">
                  <a16:creationId xmlns:a16="http://schemas.microsoft.com/office/drawing/2014/main" id="{57832E76-90CC-ECD8-9944-AA8FE242A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5400000">
              <a:off x="1641112" y="5121926"/>
              <a:ext cx="9271840" cy="431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6089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8DAE4-F7CB-85FE-C887-2E241B55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98" y="605280"/>
            <a:ext cx="3198811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06377A-51E8-6BA0-D4CA-18B460859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3822" y="1908239"/>
            <a:ext cx="7349502" cy="4428241"/>
          </a:xfrm>
        </p:spPr>
        <p:txBody>
          <a:bodyPr>
            <a:normAutofit/>
          </a:bodyPr>
          <a:lstStyle>
            <a:lvl1pPr marL="457200" indent="-457200">
              <a:buFont typeface="Trebuchet MS" panose="020B0603020202020204" pitchFamily="34" charset="0"/>
              <a:buChar char="−"/>
              <a:defRPr sz="2800">
                <a:ea typeface="문체부 제목 돋음체" panose="020B0609000101010101" pitchFamily="49" charset="-127"/>
              </a:defRPr>
            </a:lvl1pPr>
            <a:lvl2pPr marL="914400" indent="-457200">
              <a:buFont typeface="Trebuchet MS" panose="020B0603020202020204" pitchFamily="34" charset="0"/>
              <a:buChar char="−"/>
              <a:defRPr sz="2400">
                <a:ea typeface="문체부 제목 돋음체" panose="020B0609000101010101" pitchFamily="49" charset="-127"/>
              </a:defRPr>
            </a:lvl2pPr>
            <a:lvl3pPr marL="1257300" indent="-342900">
              <a:buFont typeface="Trebuchet MS" panose="020B0603020202020204" pitchFamily="34" charset="0"/>
              <a:buChar char="−"/>
              <a:defRPr sz="2000">
                <a:ea typeface="문체부 제목 돋음체" panose="020B0609000101010101" pitchFamily="49" charset="-127"/>
              </a:defRPr>
            </a:lvl3pPr>
            <a:lvl4pPr marL="1714500" indent="-342900">
              <a:buFont typeface="Trebuchet MS" panose="020B0603020202020204" pitchFamily="34" charset="0"/>
              <a:buChar char="−"/>
              <a:defRPr sz="1800">
                <a:ea typeface="문체부 제목 돋음체" panose="020B0609000101010101" pitchFamily="49" charset="-127"/>
              </a:defRPr>
            </a:lvl4pPr>
            <a:lvl5pPr marL="2171700" indent="-342900">
              <a:buFont typeface="Trebuchet MS" panose="020B0603020202020204" pitchFamily="34" charset="0"/>
              <a:buChar char="−"/>
              <a:defRPr sz="1800">
                <a:ea typeface="문체부 제목 돋음체" panose="020B0609000101010101" pitchFamily="49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4D7E975-0A9A-23DA-FE27-09567F9BD28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3462" y="1956121"/>
            <a:ext cx="3195635" cy="4155311"/>
          </a:xfrm>
        </p:spPr>
        <p:txBody>
          <a:bodyPr>
            <a:normAutofit/>
          </a:bodyPr>
          <a:lstStyle>
            <a:lvl1pPr marL="457200" indent="-457200" algn="l">
              <a:buAutoNum type="arabicPeriod"/>
              <a:defRPr sz="2000">
                <a:ea typeface="문체부 제목 돋음체" panose="020B0609000101010101" pitchFamily="49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첫번째</a:t>
            </a:r>
            <a:endParaRPr lang="en-US" altLang="ko-KR" dirty="0"/>
          </a:p>
          <a:p>
            <a:pPr lvl="0"/>
            <a:r>
              <a:rPr lang="ko-KR" altLang="en-US" dirty="0"/>
              <a:t>두번째</a:t>
            </a:r>
            <a:endParaRPr lang="en-US" altLang="ko-KR" dirty="0"/>
          </a:p>
          <a:p>
            <a:pPr lvl="0"/>
            <a:r>
              <a:rPr lang="ko-KR" altLang="en-US" dirty="0"/>
              <a:t>세번째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F13E78-B0EC-3FA0-7F25-C8931B038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3A78-6F6F-4E76-B817-075CD47AD283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1D6B4D-32B2-756A-58C8-5C7A2029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29C2DC-7BB2-B384-A248-AF18B20FA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96B6-9B7A-4C32-8B02-3EE750D6CCAF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그룹 1001">
            <a:extLst>
              <a:ext uri="{FF2B5EF4-FFF2-40B4-BE49-F238E27FC236}">
                <a16:creationId xmlns:a16="http://schemas.microsoft.com/office/drawing/2014/main" id="{94EFC361-E96A-5C22-00C5-364F31872E0E}"/>
              </a:ext>
            </a:extLst>
          </p:cNvPr>
          <p:cNvGrpSpPr/>
          <p:nvPr/>
        </p:nvGrpSpPr>
        <p:grpSpPr>
          <a:xfrm>
            <a:off x="510286" y="1536791"/>
            <a:ext cx="3198811" cy="245530"/>
            <a:chOff x="290020" y="1802637"/>
            <a:chExt cx="17587306" cy="313458"/>
          </a:xfrm>
        </p:grpSpPr>
        <p:pic>
          <p:nvPicPr>
            <p:cNvPr id="9" name="Object 4">
              <a:extLst>
                <a:ext uri="{FF2B5EF4-FFF2-40B4-BE49-F238E27FC236}">
                  <a16:creationId xmlns:a16="http://schemas.microsoft.com/office/drawing/2014/main" id="{6C18880E-80B1-7FE0-4059-B8C6ADCEE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0020" y="1802637"/>
              <a:ext cx="17587306" cy="313458"/>
            </a:xfrm>
            <a:prstGeom prst="rect">
              <a:avLst/>
            </a:prstGeom>
          </p:spPr>
        </p:pic>
      </p:grpSp>
      <p:grpSp>
        <p:nvGrpSpPr>
          <p:cNvPr id="10" name="그룹 1002">
            <a:extLst>
              <a:ext uri="{FF2B5EF4-FFF2-40B4-BE49-F238E27FC236}">
                <a16:creationId xmlns:a16="http://schemas.microsoft.com/office/drawing/2014/main" id="{69E7994A-20B4-C602-08DB-0B8195F37099}"/>
              </a:ext>
            </a:extLst>
          </p:cNvPr>
          <p:cNvGrpSpPr/>
          <p:nvPr/>
        </p:nvGrpSpPr>
        <p:grpSpPr>
          <a:xfrm>
            <a:off x="4038600" y="544512"/>
            <a:ext cx="45719" cy="5811838"/>
            <a:chOff x="6255458" y="507580"/>
            <a:chExt cx="43148" cy="9271840"/>
          </a:xfrm>
        </p:grpSpPr>
        <p:pic>
          <p:nvPicPr>
            <p:cNvPr id="11" name="Object 6">
              <a:extLst>
                <a:ext uri="{FF2B5EF4-FFF2-40B4-BE49-F238E27FC236}">
                  <a16:creationId xmlns:a16="http://schemas.microsoft.com/office/drawing/2014/main" id="{C0F30736-982D-B09B-0969-8D748749E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5400000">
              <a:off x="1641112" y="5121926"/>
              <a:ext cx="9271840" cy="43148"/>
            </a:xfrm>
            <a:prstGeom prst="rect">
              <a:avLst/>
            </a:prstGeom>
          </p:spPr>
        </p:pic>
      </p:grpSp>
      <p:grpSp>
        <p:nvGrpSpPr>
          <p:cNvPr id="12" name="그룹 1002">
            <a:extLst>
              <a:ext uri="{FF2B5EF4-FFF2-40B4-BE49-F238E27FC236}">
                <a16:creationId xmlns:a16="http://schemas.microsoft.com/office/drawing/2014/main" id="{FB88B68E-13E7-5C9A-9F00-DA0AF11171CD}"/>
              </a:ext>
            </a:extLst>
          </p:cNvPr>
          <p:cNvGrpSpPr/>
          <p:nvPr/>
        </p:nvGrpSpPr>
        <p:grpSpPr>
          <a:xfrm>
            <a:off x="4413823" y="521520"/>
            <a:ext cx="7349502" cy="205294"/>
            <a:chOff x="5358343" y="639654"/>
            <a:chExt cx="12520386" cy="313458"/>
          </a:xfrm>
        </p:grpSpPr>
        <p:pic>
          <p:nvPicPr>
            <p:cNvPr id="13" name="Object 7">
              <a:extLst>
                <a:ext uri="{FF2B5EF4-FFF2-40B4-BE49-F238E27FC236}">
                  <a16:creationId xmlns:a16="http://schemas.microsoft.com/office/drawing/2014/main" id="{D6334377-F2DD-B4CA-A1C9-80185E2A45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4" name="그룹 1002">
            <a:extLst>
              <a:ext uri="{FF2B5EF4-FFF2-40B4-BE49-F238E27FC236}">
                <a16:creationId xmlns:a16="http://schemas.microsoft.com/office/drawing/2014/main" id="{D28B84E2-9EBF-C60E-9F52-ADDFC5556DA5}"/>
              </a:ext>
            </a:extLst>
          </p:cNvPr>
          <p:cNvGrpSpPr/>
          <p:nvPr/>
        </p:nvGrpSpPr>
        <p:grpSpPr>
          <a:xfrm>
            <a:off x="4413823" y="1573953"/>
            <a:ext cx="7349502" cy="205294"/>
            <a:chOff x="5358343" y="639654"/>
            <a:chExt cx="12520386" cy="313458"/>
          </a:xfrm>
        </p:grpSpPr>
        <p:pic>
          <p:nvPicPr>
            <p:cNvPr id="15" name="Object 7">
              <a:extLst>
                <a:ext uri="{FF2B5EF4-FFF2-40B4-BE49-F238E27FC236}">
                  <a16:creationId xmlns:a16="http://schemas.microsoft.com/office/drawing/2014/main" id="{86AE9E8C-8D1B-A685-107B-B1D6796A7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</a:blip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337288FF-A2AA-64C1-A2BB-D170AA27DA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13822" y="629294"/>
            <a:ext cx="7349501" cy="1053897"/>
          </a:xfrm>
        </p:spPr>
        <p:txBody>
          <a:bodyPr anchor="ctr" anchorCtr="0">
            <a:noAutofit/>
          </a:bodyPr>
          <a:lstStyle>
            <a:lvl1pPr marL="0" indent="0">
              <a:buNone/>
              <a:defRPr sz="3600">
                <a:ea typeface="문체부 제목 돋음체" panose="020B0609000101010101" pitchFamily="49" charset="-127"/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11925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7E01CB-E90A-06C0-5ED8-F128D68D9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ea typeface="문체부 제목 돋음체" panose="020B060900010101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2ADF52-1644-27FC-5F09-5AEBE3B6C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B8470C-0920-C0DE-CC0A-78F496F60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3A78-6F6F-4E76-B817-075CD47AD283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B23AA5-42F8-C898-13B7-FEDBA7F3C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FD59EA-B7F8-A80A-F59C-C69FD1B00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96B6-9B7A-4C32-8B02-3EE750D6CCAF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그룹 1001">
            <a:extLst>
              <a:ext uri="{FF2B5EF4-FFF2-40B4-BE49-F238E27FC236}">
                <a16:creationId xmlns:a16="http://schemas.microsoft.com/office/drawing/2014/main" id="{087CC650-E6FF-E4A7-10B4-1171E652BA9B}"/>
              </a:ext>
            </a:extLst>
          </p:cNvPr>
          <p:cNvGrpSpPr/>
          <p:nvPr/>
        </p:nvGrpSpPr>
        <p:grpSpPr>
          <a:xfrm>
            <a:off x="838200" y="1418895"/>
            <a:ext cx="10515600" cy="211358"/>
            <a:chOff x="290020" y="1802637"/>
            <a:chExt cx="17587306" cy="313458"/>
          </a:xfrm>
        </p:grpSpPr>
        <p:pic>
          <p:nvPicPr>
            <p:cNvPr id="9" name="Object 4">
              <a:extLst>
                <a:ext uri="{FF2B5EF4-FFF2-40B4-BE49-F238E27FC236}">
                  <a16:creationId xmlns:a16="http://schemas.microsoft.com/office/drawing/2014/main" id="{7A42EA24-1076-280E-7988-91181102F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0020" y="1802637"/>
              <a:ext cx="17587306" cy="3134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896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630E7-A4A4-10AE-D882-0212FADF6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ln w="38100">
            <a:noFill/>
          </a:ln>
        </p:spPr>
        <p:txBody>
          <a:bodyPr anchor="ctr"/>
          <a:lstStyle>
            <a:lvl1pPr algn="ctr">
              <a:defRPr sz="6000">
                <a:solidFill>
                  <a:srgbClr val="4262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09DEE7-48A2-6B49-20AB-6BAB0A0BA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  <a:ea typeface="문체부 제목 돋음체" panose="020B0609000101010101" pitchFamily="49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080421-4809-CA51-5DA4-32FF263A8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3A78-6F6F-4E76-B817-075CD47AD283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E80CEA-403C-6B97-BD31-C63C5BD3E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0F5EAC-B07E-0445-486E-8CA6FB4B7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96B6-9B7A-4C32-8B02-3EE750D6CCAF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1001">
            <a:extLst>
              <a:ext uri="{FF2B5EF4-FFF2-40B4-BE49-F238E27FC236}">
                <a16:creationId xmlns:a16="http://schemas.microsoft.com/office/drawing/2014/main" id="{CA3DA974-E746-AB46-1F3A-F25AE16D7535}"/>
              </a:ext>
            </a:extLst>
          </p:cNvPr>
          <p:cNvGrpSpPr/>
          <p:nvPr/>
        </p:nvGrpSpPr>
        <p:grpSpPr>
          <a:xfrm>
            <a:off x="2925762" y="1568792"/>
            <a:ext cx="6340475" cy="281891"/>
            <a:chOff x="290020" y="1802637"/>
            <a:chExt cx="17587306" cy="313458"/>
          </a:xfrm>
        </p:grpSpPr>
        <p:pic>
          <p:nvPicPr>
            <p:cNvPr id="8" name="Object 4">
              <a:extLst>
                <a:ext uri="{FF2B5EF4-FFF2-40B4-BE49-F238E27FC236}">
                  <a16:creationId xmlns:a16="http://schemas.microsoft.com/office/drawing/2014/main" id="{93C08E42-DCC0-5C9A-3B5F-B45381D8F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0020" y="1802637"/>
              <a:ext cx="17587306" cy="313458"/>
            </a:xfrm>
            <a:prstGeom prst="rect">
              <a:avLst/>
            </a:prstGeom>
          </p:spPr>
        </p:pic>
      </p:grpSp>
      <p:grpSp>
        <p:nvGrpSpPr>
          <p:cNvPr id="11" name="그룹 1001">
            <a:extLst>
              <a:ext uri="{FF2B5EF4-FFF2-40B4-BE49-F238E27FC236}">
                <a16:creationId xmlns:a16="http://schemas.microsoft.com/office/drawing/2014/main" id="{A70279DA-970F-F942-7742-7F251BC139A2}"/>
              </a:ext>
            </a:extLst>
          </p:cNvPr>
          <p:cNvGrpSpPr/>
          <p:nvPr/>
        </p:nvGrpSpPr>
        <p:grpSpPr>
          <a:xfrm>
            <a:off x="2925762" y="4435024"/>
            <a:ext cx="6340475" cy="281891"/>
            <a:chOff x="290020" y="1802637"/>
            <a:chExt cx="17587306" cy="313458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2CCB2BA3-4340-9592-790E-76032376C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0020" y="1802637"/>
              <a:ext cx="17587306" cy="3134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390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F8295C-FF00-E55E-C2C7-E3F480F6E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ea typeface="문체부 제목 돋음체" panose="020B060900010101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7E22F2-8B3F-3ADF-DB97-B311172C2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ea typeface="문체부 제목 돋음체" panose="020B0609000101010101" pitchFamily="49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9C764E7-AE6C-E3DE-6E19-0F725B6ED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ea typeface="문체부 제목 돋음체" panose="020B0609000101010101" pitchFamily="49" charset="-127"/>
              </a:defRPr>
            </a:lvl1pPr>
            <a:lvl2pPr>
              <a:defRPr>
                <a:ea typeface="문체부 제목 돋음체" panose="020B0609000101010101" pitchFamily="49" charset="-127"/>
              </a:defRPr>
            </a:lvl2pPr>
            <a:lvl3pPr>
              <a:defRPr>
                <a:ea typeface="문체부 제목 돋음체" panose="020B0609000101010101" pitchFamily="49" charset="-127"/>
              </a:defRPr>
            </a:lvl3pPr>
            <a:lvl4pPr>
              <a:defRPr>
                <a:ea typeface="문체부 제목 돋음체" panose="020B0609000101010101" pitchFamily="49" charset="-127"/>
              </a:defRPr>
            </a:lvl4pPr>
            <a:lvl5pPr>
              <a:defRPr>
                <a:ea typeface="문체부 제목 돋음체" panose="020B0609000101010101" pitchFamily="49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DE3097B-D5E2-96B6-8ACF-F26DB8D80A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ea typeface="문체부 제목 돋음체" panose="020B0609000101010101" pitchFamily="49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59F65B-4B44-F4E9-E409-7D8043C532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ea typeface="문체부 제목 돋음체" panose="020B0609000101010101" pitchFamily="49" charset="-127"/>
              </a:defRPr>
            </a:lvl1pPr>
            <a:lvl2pPr>
              <a:defRPr>
                <a:ea typeface="문체부 제목 돋음체" panose="020B0609000101010101" pitchFamily="49" charset="-127"/>
              </a:defRPr>
            </a:lvl2pPr>
            <a:lvl3pPr>
              <a:defRPr>
                <a:ea typeface="문체부 제목 돋음체" panose="020B0609000101010101" pitchFamily="49" charset="-127"/>
              </a:defRPr>
            </a:lvl3pPr>
            <a:lvl4pPr>
              <a:defRPr>
                <a:ea typeface="문체부 제목 돋음체" panose="020B0609000101010101" pitchFamily="49" charset="-127"/>
              </a:defRPr>
            </a:lvl4pPr>
            <a:lvl5pPr>
              <a:defRPr>
                <a:ea typeface="문체부 제목 돋음체" panose="020B0609000101010101" pitchFamily="49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8BE88C-91E7-445A-5E4B-C665AD887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3A78-6F6F-4E76-B817-075CD47AD283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2C9B7C-9115-8862-09DD-A819BD0AB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7607F90-F572-DBC1-1E9F-13D540E71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96B6-9B7A-4C32-8B02-3EE750D6CCAF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10" name="그룹 1001">
            <a:extLst>
              <a:ext uri="{FF2B5EF4-FFF2-40B4-BE49-F238E27FC236}">
                <a16:creationId xmlns:a16="http://schemas.microsoft.com/office/drawing/2014/main" id="{A2B4257B-495C-A89B-1D4E-311901F85893}"/>
              </a:ext>
            </a:extLst>
          </p:cNvPr>
          <p:cNvGrpSpPr/>
          <p:nvPr/>
        </p:nvGrpSpPr>
        <p:grpSpPr>
          <a:xfrm>
            <a:off x="838200" y="1418895"/>
            <a:ext cx="10515600" cy="211358"/>
            <a:chOff x="290020" y="1802637"/>
            <a:chExt cx="17587306" cy="313458"/>
          </a:xfrm>
        </p:grpSpPr>
        <p:pic>
          <p:nvPicPr>
            <p:cNvPr id="11" name="Object 4">
              <a:extLst>
                <a:ext uri="{FF2B5EF4-FFF2-40B4-BE49-F238E27FC236}">
                  <a16:creationId xmlns:a16="http://schemas.microsoft.com/office/drawing/2014/main" id="{575E2E93-D93A-6C02-F391-AFB6FDB0A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0020" y="1802637"/>
              <a:ext cx="17587306" cy="3134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583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3AAE0E-34B6-4444-5A45-DA0D53382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658DE0-8BAC-E56E-78EE-DD6D805FE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3A78-6F6F-4E76-B817-075CD47AD283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669BA68-8768-6321-96D7-4D1371D5C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0E61F7-CA5D-C16E-018C-563AA5E0B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96B6-9B7A-4C32-8B02-3EE750D6CCAF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6" name="그룹 1001">
            <a:extLst>
              <a:ext uri="{FF2B5EF4-FFF2-40B4-BE49-F238E27FC236}">
                <a16:creationId xmlns:a16="http://schemas.microsoft.com/office/drawing/2014/main" id="{229CED9B-CBF3-D29F-8CD5-E404FF5F4178}"/>
              </a:ext>
            </a:extLst>
          </p:cNvPr>
          <p:cNvGrpSpPr/>
          <p:nvPr/>
        </p:nvGrpSpPr>
        <p:grpSpPr>
          <a:xfrm>
            <a:off x="838200" y="1418895"/>
            <a:ext cx="10515600" cy="211358"/>
            <a:chOff x="290020" y="1802637"/>
            <a:chExt cx="17587306" cy="313458"/>
          </a:xfrm>
        </p:grpSpPr>
        <p:pic>
          <p:nvPicPr>
            <p:cNvPr id="7" name="Object 4">
              <a:extLst>
                <a:ext uri="{FF2B5EF4-FFF2-40B4-BE49-F238E27FC236}">
                  <a16:creationId xmlns:a16="http://schemas.microsoft.com/office/drawing/2014/main" id="{8EC9F268-B890-A149-9A39-3815F4310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0020" y="1802637"/>
              <a:ext cx="17587306" cy="3134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7809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27DB65D-1FE7-2240-24A2-FCD68DDB1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3A78-6F6F-4E76-B817-075CD47AD283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624E00-71DB-A1B5-5E77-205AC6011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78AA39-CA9F-CC74-764C-66B277F73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96B6-9B7A-4C32-8B02-3EE750D6CC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341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A59D4E3-58AF-FE04-3FE9-79B0A8075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1C00C2-C14F-F951-B758-FB90E6F46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5180F2-0DB2-10CB-C8DC-67C303B446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13A78-6F6F-4E76-B817-075CD47AD283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194D35-1E8D-5C35-8846-23DB6552EF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E524B5-8686-48F3-D375-765FE877A8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196B6-9B7A-4C32-8B02-3EE750D6CC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236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문체부 제목 돋음체" panose="020B0609000101010101" pitchFamily="49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s0224/a-professor-student-research-club/blob/main/Objectdetection/04_YOLOv7_2022/YOLOv7_Custom.ipynb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542675-8E0F-29A1-DC0B-F23D0FB9EB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YOLOv7</a:t>
            </a:r>
            <a:br>
              <a:rPr lang="en-US" altLang="ko-KR" dirty="0"/>
            </a:br>
            <a:r>
              <a:rPr lang="en-US" altLang="ko-KR" sz="6600" dirty="0"/>
              <a:t>(You Only Look Once)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E49F1B-DB2C-FA8B-C3B4-00586750EC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183719 </a:t>
            </a:r>
            <a:r>
              <a:rPr lang="ko-KR" altLang="en-US" dirty="0"/>
              <a:t>최승현</a:t>
            </a:r>
            <a:endParaRPr lang="en-US" altLang="ko-KR" dirty="0"/>
          </a:p>
          <a:p>
            <a:r>
              <a:rPr lang="en-US" altLang="ko-KR" dirty="0"/>
              <a:t>183919 </a:t>
            </a:r>
            <a:r>
              <a:rPr lang="ko-KR" altLang="en-US" dirty="0"/>
              <a:t>황성민</a:t>
            </a:r>
          </a:p>
        </p:txBody>
      </p:sp>
    </p:spTree>
    <p:extLst>
      <p:ext uri="{BB962C8B-B14F-4D97-AF65-F5344CB8AC3E}">
        <p14:creationId xmlns:p14="http://schemas.microsoft.com/office/powerpoint/2010/main" val="1396742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E8EA3-C3F6-FDD1-C9CF-9DA47376B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 논문 리뷰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F38FD130-2677-BF14-A30A-7023B783C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8413" y="2769596"/>
            <a:ext cx="7350125" cy="2655927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B3225B-48C0-FB10-FF74-606DEFD3C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</a:p>
          <a:p>
            <a:endParaRPr lang="en-US" altLang="ko-KR" dirty="0">
              <a:solidFill>
                <a:srgbClr val="4061FF"/>
              </a:solidFill>
            </a:endParaRPr>
          </a:p>
          <a:p>
            <a:r>
              <a:rPr lang="en-US" altLang="ko-KR" dirty="0"/>
              <a:t>Introduction</a:t>
            </a:r>
          </a:p>
          <a:p>
            <a:endParaRPr lang="en-US" altLang="ko-KR" dirty="0"/>
          </a:p>
          <a:p>
            <a:r>
              <a:rPr lang="en-US" altLang="ko-KR" dirty="0"/>
              <a:t>YOLO </a:t>
            </a:r>
            <a:r>
              <a:rPr lang="ko-KR" altLang="en-US" dirty="0"/>
              <a:t>장점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solidFill>
                  <a:srgbClr val="4061FF"/>
                </a:solidFill>
              </a:rPr>
              <a:t>Unified Detection</a:t>
            </a:r>
            <a:endParaRPr lang="ko-KR" altLang="en-US" dirty="0">
              <a:solidFill>
                <a:srgbClr val="4061FF"/>
              </a:solidFill>
            </a:endParaRP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C7AF3F-B747-EB51-7E1F-6C719632F9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en-US" altLang="ko-KR" spc="-150" dirty="0"/>
              <a:t>Unified Detection(Network Design)</a:t>
            </a:r>
            <a:endParaRPr lang="ko-KR" altLang="en-US" spc="-150" dirty="0"/>
          </a:p>
        </p:txBody>
      </p:sp>
    </p:spTree>
    <p:extLst>
      <p:ext uri="{BB962C8B-B14F-4D97-AF65-F5344CB8AC3E}">
        <p14:creationId xmlns:p14="http://schemas.microsoft.com/office/powerpoint/2010/main" val="3433647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FBB8EC-4559-2D54-42E6-82E428D25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16C574-3AB5-96A2-3F31-BCF5A12277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475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C16EFE-3780-135B-B731-CAE19DC6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2015</a:t>
            </a:r>
            <a:r>
              <a:rPr lang="ko-KR" altLang="en-US" sz="2000" dirty="0"/>
              <a:t>년 </a:t>
            </a:r>
            <a:r>
              <a:rPr lang="en-US" altLang="ko-KR" sz="2000" dirty="0"/>
              <a:t>Joseph Redmon</a:t>
            </a:r>
            <a:r>
              <a:rPr lang="ko-KR" altLang="en-US" sz="2000" dirty="0"/>
              <a:t>이 워싱턴 대학교에서 여러 친구들과 함께 </a:t>
            </a:r>
            <a:r>
              <a:rPr lang="en-US" altLang="ko-KR" sz="2000" dirty="0"/>
              <a:t>yolov1</a:t>
            </a:r>
            <a:r>
              <a:rPr lang="ko-KR" altLang="en-US" sz="2000" dirty="0"/>
              <a:t>을 처음 논문과 함께 발표</a:t>
            </a:r>
            <a:endParaRPr lang="en-US" altLang="ko-KR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One-stage Detector</a:t>
            </a:r>
            <a:r>
              <a:rPr lang="ko-KR" altLang="en-US" sz="2000" dirty="0"/>
              <a:t>의 시작을 열었으며 현재까지도 자리잡고 있으며 버전이 업데이트 될수록 다른 네트워크의 장점을 흡수</a:t>
            </a:r>
            <a:r>
              <a:rPr lang="en-US" altLang="ko-KR" sz="2000" dirty="0"/>
              <a:t>, </a:t>
            </a:r>
            <a:r>
              <a:rPr lang="ko-KR" altLang="en-US" sz="2000" dirty="0"/>
              <a:t>발전하여 성능이 비약적으로 향상되고 있다</a:t>
            </a:r>
            <a:r>
              <a:rPr lang="en-US" altLang="ko-KR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Two-stage Detector</a:t>
            </a:r>
            <a:r>
              <a:rPr lang="ko-KR" altLang="en-US" sz="2000" dirty="0"/>
              <a:t>인 </a:t>
            </a:r>
            <a:r>
              <a:rPr lang="en-US" altLang="ko-KR" sz="2000" dirty="0"/>
              <a:t>Faster R-CNN</a:t>
            </a:r>
            <a:r>
              <a:rPr lang="ko-KR" altLang="en-US" sz="2000" dirty="0"/>
              <a:t>보다 부족했지만 속도</a:t>
            </a:r>
            <a:r>
              <a:rPr lang="en-US" altLang="ko-KR" sz="2000" dirty="0"/>
              <a:t>(FPS)</a:t>
            </a:r>
            <a:r>
              <a:rPr lang="ko-KR" altLang="en-US" sz="2000" dirty="0"/>
              <a:t>에서는 매우 큰 성능향상을 가져왔다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4061FF"/>
                </a:solidFill>
              </a:rPr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/>
              <a:t>YOLOv4</a:t>
            </a:r>
          </a:p>
          <a:p>
            <a:r>
              <a:rPr lang="en-US" altLang="ko-KR" dirty="0"/>
              <a:t>YOLOv5</a:t>
            </a:r>
          </a:p>
          <a:p>
            <a:r>
              <a:rPr lang="en-US" altLang="ko-KR" dirty="0"/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YOLOv1</a:t>
            </a:r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03E85D2-BD47-58C4-424F-4F216120FE53}"/>
              </a:ext>
            </a:extLst>
          </p:cNvPr>
          <p:cNvGrpSpPr/>
          <p:nvPr/>
        </p:nvGrpSpPr>
        <p:grpSpPr>
          <a:xfrm>
            <a:off x="6063430" y="4122359"/>
            <a:ext cx="4068122" cy="2598420"/>
            <a:chOff x="6063430" y="4122359"/>
            <a:chExt cx="4068122" cy="2598420"/>
          </a:xfrm>
        </p:grpSpPr>
        <p:pic>
          <p:nvPicPr>
            <p:cNvPr id="6" name="Picture 1">
              <a:extLst>
                <a:ext uri="{FF2B5EF4-FFF2-40B4-BE49-F238E27FC236}">
                  <a16:creationId xmlns:a16="http://schemas.microsoft.com/office/drawing/2014/main" id="{781CDD4C-50E0-7C78-E294-14C26AF14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63430" y="4122359"/>
              <a:ext cx="4050284" cy="2598420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2E2081A-84CD-9871-B8DA-14D76CC06E87}"/>
                </a:ext>
              </a:extLst>
            </p:cNvPr>
            <p:cNvSpPr/>
            <p:nvPr/>
          </p:nvSpPr>
          <p:spPr>
            <a:xfrm>
              <a:off x="6096000" y="4754880"/>
              <a:ext cx="4035552" cy="45110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C459BBF-6068-CAE3-523B-714282233922}"/>
                </a:ext>
              </a:extLst>
            </p:cNvPr>
            <p:cNvSpPr/>
            <p:nvPr/>
          </p:nvSpPr>
          <p:spPr>
            <a:xfrm>
              <a:off x="6096000" y="6003154"/>
              <a:ext cx="4035552" cy="45110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901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C16EFE-3780-135B-B731-CAE19DC6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24</a:t>
            </a:r>
            <a:r>
              <a:rPr lang="ko-KR" altLang="en-US" sz="2000" dirty="0"/>
              <a:t>개의 </a:t>
            </a:r>
            <a:r>
              <a:rPr lang="en-US" altLang="ko-KR" sz="2000" dirty="0"/>
              <a:t>convolutional layers</a:t>
            </a:r>
            <a:r>
              <a:rPr lang="ko-KR" altLang="en-US" sz="2000" dirty="0"/>
              <a:t>과 </a:t>
            </a:r>
            <a:r>
              <a:rPr lang="en-US" altLang="ko-KR" sz="2000" dirty="0"/>
              <a:t>2</a:t>
            </a:r>
            <a:r>
              <a:rPr lang="ko-KR" altLang="en-US" sz="2000" dirty="0"/>
              <a:t>개의 </a:t>
            </a:r>
            <a:r>
              <a:rPr lang="en-US" altLang="ko-KR" sz="2000" dirty="0"/>
              <a:t>fully connected layers</a:t>
            </a:r>
            <a:r>
              <a:rPr lang="ko-KR" altLang="en-US" sz="2000" dirty="0"/>
              <a:t>으로 구성되어 있음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/>
              <a:t>학습 측면에서 네트워크를 크게 “</a:t>
            </a:r>
            <a:r>
              <a:rPr lang="en-US" altLang="ko-KR" sz="2000" dirty="0"/>
              <a:t>Pretrain Network”, “Training Network”</a:t>
            </a:r>
            <a:r>
              <a:rPr lang="ko-KR" altLang="en-US" sz="2000" dirty="0"/>
              <a:t>의 </a:t>
            </a:r>
            <a:r>
              <a:rPr lang="en-US" altLang="ko-KR" sz="2000" dirty="0"/>
              <a:t>2 </a:t>
            </a:r>
            <a:r>
              <a:rPr lang="ko-KR" altLang="en-US" sz="2000" dirty="0"/>
              <a:t>그룹으로 나눌 수 있었다</a:t>
            </a:r>
            <a:r>
              <a:rPr lang="en-US" altLang="ko-KR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b="1" dirty="0"/>
              <a:t>Pretrained Network </a:t>
            </a:r>
            <a:r>
              <a:rPr lang="en-US" altLang="ko-KR" sz="2000" dirty="0"/>
              <a:t>: Pre-trained </a:t>
            </a:r>
            <a:r>
              <a:rPr lang="en-US" altLang="ko-KR" sz="2000" dirty="0" err="1"/>
              <a:t>GoogLeNet</a:t>
            </a:r>
            <a:r>
              <a:rPr lang="ko-KR" altLang="en-US" sz="2000" dirty="0"/>
              <a:t>을 </a:t>
            </a:r>
            <a:r>
              <a:rPr lang="en-US" altLang="ko-KR" sz="2000" dirty="0"/>
              <a:t>Fine-Tuning</a:t>
            </a:r>
            <a:r>
              <a:rPr lang="ko-KR" altLang="en-US" sz="2000" dirty="0"/>
              <a:t>하여 사용하여 이미지 분류에 사용했던 네트워크여서 </a:t>
            </a:r>
            <a:r>
              <a:rPr lang="en-US" altLang="ko-KR" sz="2000" dirty="0"/>
              <a:t>input image</a:t>
            </a:r>
            <a:r>
              <a:rPr lang="ko-KR" altLang="en-US" sz="2000" dirty="0"/>
              <a:t>에 대한 공간정보를 추출할 수 있어 이런 특성 덕분에 </a:t>
            </a:r>
            <a:r>
              <a:rPr lang="en-US" altLang="ko-KR" sz="2000" dirty="0"/>
              <a:t>object detection</a:t>
            </a:r>
            <a:r>
              <a:rPr lang="ko-KR" altLang="en-US" sz="2000" dirty="0"/>
              <a:t>을 하는데 사용될 수 있다</a:t>
            </a:r>
            <a:r>
              <a:rPr lang="en-US" altLang="ko-KR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b="1" dirty="0"/>
              <a:t>Training Network </a:t>
            </a:r>
            <a:r>
              <a:rPr lang="en-US" altLang="ko-KR" sz="2000" dirty="0"/>
              <a:t>: Pretrained </a:t>
            </a:r>
            <a:r>
              <a:rPr lang="en-US" altLang="ko-KR" sz="2000" dirty="0" err="1"/>
              <a:t>GoogLeNet</a:t>
            </a:r>
            <a:r>
              <a:rPr lang="ko-KR" altLang="en-US" sz="2000" dirty="0"/>
              <a:t>은 이미지 분류에 사용되었던 모델이므로 </a:t>
            </a:r>
            <a:r>
              <a:rPr lang="en-US" altLang="ko-KR" sz="2000" dirty="0"/>
              <a:t>Object detection</a:t>
            </a:r>
            <a:r>
              <a:rPr lang="ko-KR" altLang="en-US" sz="2000" dirty="0"/>
              <a:t>을 하기 위해서 </a:t>
            </a:r>
            <a:r>
              <a:rPr lang="en-US" altLang="ko-KR" sz="2000" dirty="0"/>
              <a:t>4</a:t>
            </a:r>
            <a:r>
              <a:rPr lang="ko-KR" altLang="en-US" sz="2000" dirty="0"/>
              <a:t>개의 </a:t>
            </a:r>
            <a:r>
              <a:rPr lang="en-US" altLang="ko-KR" sz="2000" dirty="0"/>
              <a:t>Convolutional layer</a:t>
            </a:r>
            <a:r>
              <a:rPr lang="ko-KR" altLang="en-US" sz="2000" dirty="0"/>
              <a:t>와 </a:t>
            </a:r>
            <a:r>
              <a:rPr lang="en-US" altLang="ko-KR" sz="2000" dirty="0"/>
              <a:t>2</a:t>
            </a:r>
            <a:r>
              <a:rPr lang="ko-KR" altLang="en-US" sz="2000" dirty="0"/>
              <a:t>개의 </a:t>
            </a:r>
            <a:r>
              <a:rPr lang="en-US" altLang="ko-KR" sz="2000" dirty="0"/>
              <a:t>fully connected layer</a:t>
            </a:r>
            <a:r>
              <a:rPr lang="ko-KR" altLang="en-US" sz="2000" dirty="0"/>
              <a:t>를 더해준다</a:t>
            </a:r>
            <a:r>
              <a:rPr lang="en-US" altLang="ko-KR" sz="2000" dirty="0"/>
              <a:t>. </a:t>
            </a:r>
            <a:r>
              <a:rPr lang="ko-KR" altLang="en-US" sz="2000" dirty="0"/>
              <a:t>그리고 이 부분을 따로 학습하는 과정 필요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training network</a:t>
            </a:r>
            <a:r>
              <a:rPr lang="ko-KR" altLang="en-US" sz="2000" dirty="0"/>
              <a:t>까지 거치고 나면 최종적으로 </a:t>
            </a:r>
            <a:r>
              <a:rPr lang="en-US" altLang="ko-KR" sz="2000" dirty="0"/>
              <a:t>7 * 7 * 30 </a:t>
            </a:r>
            <a:r>
              <a:rPr lang="ko-KR" altLang="en-US" sz="2000" dirty="0"/>
              <a:t>크기의 </a:t>
            </a:r>
            <a:r>
              <a:rPr lang="en-US" altLang="ko-KR" sz="2000" dirty="0"/>
              <a:t>Prediction tensors</a:t>
            </a:r>
            <a:r>
              <a:rPr lang="ko-KR" altLang="en-US" sz="2000" dirty="0"/>
              <a:t>가 출력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4061FF"/>
                </a:solidFill>
              </a:rPr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/>
              <a:t>YOLOv4</a:t>
            </a:r>
          </a:p>
          <a:p>
            <a:r>
              <a:rPr lang="en-US" altLang="ko-KR" dirty="0"/>
              <a:t>YOLOv5</a:t>
            </a:r>
          </a:p>
          <a:p>
            <a:r>
              <a:rPr lang="en-US" altLang="ko-KR" dirty="0"/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YOLOv1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4056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C16EFE-3780-135B-B731-CAE19DC6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V1</a:t>
            </a:r>
            <a:r>
              <a:rPr lang="ko-KR" altLang="en-US" sz="2000" dirty="0"/>
              <a:t>이 나오고 </a:t>
            </a:r>
            <a:r>
              <a:rPr lang="en-US" altLang="ko-KR" sz="2000" dirty="0"/>
              <a:t>1</a:t>
            </a:r>
            <a:r>
              <a:rPr lang="ko-KR" altLang="en-US" sz="2000" dirty="0"/>
              <a:t>년 뒤 공개되어 파라미터의 숫자가 증가함</a:t>
            </a:r>
            <a:endParaRPr lang="en-US" altLang="ko-KR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Fully Connected Layer </a:t>
            </a:r>
            <a:r>
              <a:rPr lang="ko-KR" altLang="en-US" sz="2000" dirty="0"/>
              <a:t>대신 </a:t>
            </a:r>
            <a:r>
              <a:rPr lang="en-US" altLang="ko-KR" sz="2000" dirty="0"/>
              <a:t>anchor box</a:t>
            </a:r>
            <a:r>
              <a:rPr lang="ko-KR" altLang="en-US" sz="2000" dirty="0"/>
              <a:t>를 사용</a:t>
            </a:r>
            <a:endParaRPr lang="en-US" altLang="ko-KR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600" dirty="0"/>
              <a:t>Faster R-CNN</a:t>
            </a:r>
            <a:r>
              <a:rPr lang="ko-KR" altLang="en-US" sz="1600" dirty="0"/>
              <a:t>과 같은 방식</a:t>
            </a:r>
            <a:endParaRPr lang="en-US" altLang="ko-KR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V1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객체의 정확한 위치를 예측해야 함</a:t>
            </a:r>
            <a:endParaRPr lang="en-US" altLang="ko-KR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객체를 최대 </a:t>
            </a:r>
            <a:r>
              <a:rPr lang="en-US" altLang="ko-KR" sz="1600" dirty="0"/>
              <a:t>49</a:t>
            </a:r>
            <a:r>
              <a:rPr lang="ko-KR" altLang="en-US" sz="1600" dirty="0"/>
              <a:t>개 탐지 가능</a:t>
            </a:r>
            <a:endParaRPr lang="en-US" altLang="ko-KR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Anchor box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600" dirty="0"/>
              <a:t>anchor box</a:t>
            </a:r>
            <a:r>
              <a:rPr lang="ko-KR" altLang="en-US" sz="1600" dirty="0"/>
              <a:t>와 객체와의 </a:t>
            </a:r>
            <a:r>
              <a:rPr lang="ko-KR" altLang="en-US" sz="1600" dirty="0" err="1"/>
              <a:t>차이값을</a:t>
            </a:r>
            <a:r>
              <a:rPr lang="ko-KR" altLang="en-US" sz="1600" dirty="0"/>
              <a:t> 예측하기 때문에 네트워크가 </a:t>
            </a:r>
            <a:r>
              <a:rPr lang="ko-KR" altLang="en-US" sz="1600" dirty="0" err="1"/>
              <a:t>해결해야될</a:t>
            </a:r>
            <a:r>
              <a:rPr lang="ko-KR" altLang="en-US" sz="1600" dirty="0"/>
              <a:t> 문제의 난이도가 낮아짐</a:t>
            </a:r>
            <a:endParaRPr lang="en-US" altLang="ko-KR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성능 증가</a:t>
            </a:r>
            <a:endParaRPr lang="en-US" altLang="ko-KR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최대 </a:t>
            </a:r>
            <a:r>
              <a:rPr lang="en-US" altLang="ko-KR" sz="1600" dirty="0"/>
              <a:t>1000</a:t>
            </a:r>
            <a:r>
              <a:rPr lang="ko-KR" altLang="en-US" sz="1600" dirty="0"/>
              <a:t>개 이상의 객체를 탐지</a:t>
            </a:r>
            <a:endParaRPr lang="en-US" altLang="ko-KR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이미지 해상도를 </a:t>
            </a:r>
            <a:r>
              <a:rPr lang="en-US" altLang="ko-KR" sz="2000" spc="-150" dirty="0"/>
              <a:t>416 * 416</a:t>
            </a:r>
            <a:r>
              <a:rPr lang="ko-KR" altLang="en-US" sz="2000" spc="-150" dirty="0"/>
              <a:t>으로</a:t>
            </a:r>
            <a:r>
              <a:rPr lang="en-US" altLang="ko-KR" sz="2000" spc="-150" dirty="0"/>
              <a:t> </a:t>
            </a:r>
            <a:r>
              <a:rPr lang="ko-KR" altLang="en-US" sz="2000" spc="-150" dirty="0"/>
              <a:t>변경하여 제일 마지막에 추출되는 특성맥의 크기가 </a:t>
            </a:r>
            <a:r>
              <a:rPr lang="en-US" altLang="ko-KR" sz="2000" spc="-150" dirty="0"/>
              <a:t>13 * 13 -&gt; </a:t>
            </a:r>
            <a:r>
              <a:rPr lang="ko-KR" altLang="en-US" sz="2000" spc="-150" dirty="0"/>
              <a:t>정중앙에도 </a:t>
            </a:r>
            <a:r>
              <a:rPr lang="en-US" altLang="ko-KR" sz="2000" spc="-150" dirty="0"/>
              <a:t>box </a:t>
            </a:r>
            <a:r>
              <a:rPr lang="ko-KR" altLang="en-US" sz="2000" spc="-150" dirty="0"/>
              <a:t>생성</a:t>
            </a:r>
            <a:endParaRPr lang="en-US" altLang="ko-KR" sz="2000" spc="-15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YOLOv1</a:t>
            </a:r>
          </a:p>
          <a:p>
            <a:r>
              <a:rPr lang="en-US" altLang="ko-KR" dirty="0">
                <a:solidFill>
                  <a:srgbClr val="4061FF"/>
                </a:solidFill>
              </a:rPr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/>
              <a:t>YOLOv4</a:t>
            </a:r>
          </a:p>
          <a:p>
            <a:r>
              <a:rPr lang="en-US" altLang="ko-KR" dirty="0"/>
              <a:t>YOLOv5</a:t>
            </a:r>
          </a:p>
          <a:p>
            <a:r>
              <a:rPr lang="en-US" altLang="ko-KR" dirty="0"/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YOLOv2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7537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C16EFE-3780-135B-B731-CAE19DC6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2019</a:t>
            </a:r>
            <a:r>
              <a:rPr lang="ko-KR" altLang="en-US" sz="2000" spc="-150" dirty="0"/>
              <a:t>년 </a:t>
            </a:r>
            <a:r>
              <a:rPr lang="en-US" altLang="ko-KR" sz="2000" spc="-150" dirty="0"/>
              <a:t>Redmon</a:t>
            </a:r>
            <a:r>
              <a:rPr lang="ko-KR" altLang="en-US" sz="2000" spc="-150" dirty="0"/>
              <a:t>이 </a:t>
            </a:r>
            <a:r>
              <a:rPr lang="en-US" altLang="ko-KR" sz="2000" spc="-150" dirty="0"/>
              <a:t>YOLOv3 </a:t>
            </a:r>
            <a:r>
              <a:rPr lang="ko-KR" altLang="en-US" sz="2000" spc="-150" dirty="0"/>
              <a:t>논문을 아카이브에 공개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논문은 보편적인 논문에서는 결코 볼 수 없는 물음표를 </a:t>
            </a:r>
            <a:r>
              <a:rPr lang="ko-KR" altLang="en-US" sz="2000" spc="-150" dirty="0" err="1"/>
              <a:t>쓴다던가</a:t>
            </a:r>
            <a:r>
              <a:rPr lang="ko-KR" altLang="en-US" sz="2000" spc="-150" dirty="0"/>
              <a:t> 독특한 소제목을 사용하는 특징을 갖음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지금까지의 </a:t>
            </a:r>
            <a:r>
              <a:rPr lang="en-US" altLang="ko-KR" sz="2000" spc="-150" dirty="0"/>
              <a:t>YOLO </a:t>
            </a:r>
            <a:r>
              <a:rPr lang="ko-KR" altLang="en-US" sz="2000" spc="-150" dirty="0"/>
              <a:t>알고리즘에 몇가지 사항들이 추가되어 이를 통해 빠른 속도로 더 정확하게 물체를 찾아냄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Redmon</a:t>
            </a:r>
            <a:r>
              <a:rPr lang="ko-KR" altLang="en-US" sz="2000" spc="-150" dirty="0"/>
              <a:t>은 이를 끝으로 더 이상의 </a:t>
            </a:r>
            <a:r>
              <a:rPr lang="en-US" altLang="ko-KR" sz="2000" spc="-150" dirty="0"/>
              <a:t>YOLO </a:t>
            </a:r>
            <a:r>
              <a:rPr lang="ko-KR" altLang="en-US" sz="2000" spc="-150" dirty="0"/>
              <a:t>개발을 종료</a:t>
            </a:r>
            <a:endParaRPr lang="en-US" altLang="ko-KR" sz="2000" spc="-15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>
                <a:solidFill>
                  <a:srgbClr val="4061FF"/>
                </a:solidFill>
              </a:rPr>
              <a:t>YOLOv3</a:t>
            </a:r>
          </a:p>
          <a:p>
            <a:r>
              <a:rPr lang="en-US" altLang="ko-KR" dirty="0"/>
              <a:t>YOLOv4</a:t>
            </a:r>
          </a:p>
          <a:p>
            <a:r>
              <a:rPr lang="en-US" altLang="ko-KR" dirty="0"/>
              <a:t>YOLOv5</a:t>
            </a:r>
          </a:p>
          <a:p>
            <a:r>
              <a:rPr lang="en-US" altLang="ko-KR" dirty="0"/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 YOLOv3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4858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>
                <a:solidFill>
                  <a:srgbClr val="4061FF"/>
                </a:solidFill>
              </a:rPr>
              <a:t>YOLOv4</a:t>
            </a:r>
          </a:p>
          <a:p>
            <a:r>
              <a:rPr lang="en-US" altLang="ko-KR" dirty="0"/>
              <a:t>YOLOv5</a:t>
            </a:r>
          </a:p>
          <a:p>
            <a:r>
              <a:rPr lang="en-US" altLang="ko-KR" dirty="0"/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 YOLOv4</a:t>
            </a:r>
            <a:endParaRPr lang="ko-KR" altLang="en-US" dirty="0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AFBD231B-B46A-7DCE-4CEE-2D8ABAC2ED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5487" y="1908175"/>
            <a:ext cx="5565651" cy="442753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278954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C16EFE-3780-135B-B731-CAE19DC6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다른 사람들이 최신 딥러닝 기술들을 적용하여 </a:t>
            </a:r>
            <a:r>
              <a:rPr lang="en-US" altLang="ko-KR" sz="2000" spc="-150" dirty="0"/>
              <a:t>YOLO</a:t>
            </a:r>
            <a:r>
              <a:rPr lang="ko-KR" altLang="en-US" sz="2000" spc="-150" dirty="0"/>
              <a:t>의 기능들을 발전시킨 내용을 다룸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V3</a:t>
            </a:r>
            <a:r>
              <a:rPr lang="ko-KR" altLang="en-US" sz="2000" spc="-150" dirty="0"/>
              <a:t>보다 성능이 </a:t>
            </a:r>
            <a:r>
              <a:rPr lang="en-US" altLang="ko-KR" sz="2000" spc="-150" dirty="0"/>
              <a:t>10~12% </a:t>
            </a:r>
            <a:r>
              <a:rPr lang="ko-KR" altLang="en-US" sz="2000" spc="-150" dirty="0"/>
              <a:t>향상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단일 </a:t>
            </a:r>
            <a:r>
              <a:rPr lang="en-US" altLang="ko-KR" sz="2000" spc="-150" dirty="0"/>
              <a:t>GPU</a:t>
            </a:r>
            <a:r>
              <a:rPr lang="ko-KR" altLang="en-US" sz="2000" spc="-150" dirty="0"/>
              <a:t>만으로도 빠르고 정확한 객체 감지 모델을 학습 가능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Bag-of-</a:t>
            </a:r>
            <a:r>
              <a:rPr lang="en-US" altLang="ko-KR" sz="2000" spc="-150" dirty="0" err="1"/>
              <a:t>Freebian</a:t>
            </a:r>
            <a:r>
              <a:rPr lang="en-US" altLang="ko-KR" sz="2000" spc="-150" dirty="0"/>
              <a:t>, Bag-of-Specials </a:t>
            </a:r>
            <a:r>
              <a:rPr lang="ko-KR" altLang="en-US" sz="2000" spc="-150" dirty="0"/>
              <a:t>방법과 같은 최신 객체 감지 학습 방법들을 도입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CBN, PAN, SAM</a:t>
            </a:r>
            <a:r>
              <a:rPr lang="ko-KR" altLang="en-US" sz="2000" spc="-150" dirty="0"/>
              <a:t>등과 같은 알고리즘을 활용하여 인공신경망의 학습 향상에 효율적이고 적합하게 구성</a:t>
            </a:r>
            <a:endParaRPr lang="en-US" altLang="ko-KR" sz="2000" spc="-15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>
                <a:solidFill>
                  <a:srgbClr val="4061FF"/>
                </a:solidFill>
              </a:rPr>
              <a:t>YOLOv4</a:t>
            </a:r>
          </a:p>
          <a:p>
            <a:r>
              <a:rPr lang="en-US" altLang="ko-KR" dirty="0"/>
              <a:t>YOLOv5</a:t>
            </a:r>
          </a:p>
          <a:p>
            <a:r>
              <a:rPr lang="en-US" altLang="ko-KR" dirty="0"/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 YOLOv4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1999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C16EFE-3780-135B-B731-CAE19DC6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YOLOv4</a:t>
            </a:r>
            <a:r>
              <a:rPr lang="ko-KR" altLang="en-US" sz="2000" spc="-150" dirty="0"/>
              <a:t>가 </a:t>
            </a:r>
            <a:r>
              <a:rPr lang="ko-KR" altLang="en-US" sz="2000" spc="-150" dirty="0" err="1"/>
              <a:t>공개된지</a:t>
            </a:r>
            <a:r>
              <a:rPr lang="ko-KR" altLang="en-US" sz="2000" spc="-150" dirty="0"/>
              <a:t> 얼마 되지 않아 </a:t>
            </a:r>
            <a:r>
              <a:rPr lang="en-US" altLang="ko-KR" sz="2000" spc="-150" dirty="0" err="1"/>
              <a:t>Pytorch</a:t>
            </a:r>
            <a:r>
              <a:rPr lang="ko-KR" altLang="en-US" sz="2000" spc="-150" dirty="0"/>
              <a:t>로 개발된 </a:t>
            </a:r>
            <a:r>
              <a:rPr lang="en-US" altLang="ko-KR" sz="2000" spc="-150" dirty="0"/>
              <a:t>YOLO </a:t>
            </a:r>
            <a:r>
              <a:rPr lang="ko-KR" altLang="en-US" sz="2000" spc="-150" dirty="0"/>
              <a:t>소스코드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논문은 비공개지만 기존 </a:t>
            </a:r>
            <a:r>
              <a:rPr lang="en-US" altLang="ko-KR" sz="2000" spc="-150" dirty="0"/>
              <a:t>YOLO</a:t>
            </a:r>
            <a:r>
              <a:rPr lang="ko-KR" altLang="en-US" sz="2000" spc="-150" dirty="0"/>
              <a:t>의 신속도와 정확도에 버금가는 역량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오픈소스로 많은 사람들이 약간의 </a:t>
            </a:r>
            <a:r>
              <a:rPr lang="ko-KR" altLang="en-US" sz="2000" spc="-150" dirty="0" err="1"/>
              <a:t>수정등을</a:t>
            </a:r>
            <a:r>
              <a:rPr lang="ko-KR" altLang="en-US" sz="2000" spc="-150" dirty="0"/>
              <a:t> 기여 </a:t>
            </a:r>
            <a:r>
              <a:rPr lang="en-US" altLang="ko-KR" sz="2000" spc="-150" dirty="0"/>
              <a:t>+ </a:t>
            </a:r>
            <a:r>
              <a:rPr lang="ko-KR" altLang="en-US" sz="2000" spc="-150" dirty="0"/>
              <a:t>새로운 기능 추가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사용자들에게 친화적이고 최신 기능들을 활용할 수 있음</a:t>
            </a:r>
            <a:endParaRPr lang="en-US" altLang="ko-KR" sz="2000" spc="-15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/>
              <a:t>YOLOv4</a:t>
            </a:r>
          </a:p>
          <a:p>
            <a:r>
              <a:rPr lang="en-US" altLang="ko-KR" dirty="0">
                <a:solidFill>
                  <a:srgbClr val="4061FF"/>
                </a:solidFill>
              </a:rPr>
              <a:t>YOLOv5</a:t>
            </a:r>
          </a:p>
          <a:p>
            <a:r>
              <a:rPr lang="en-US" altLang="ko-KR" dirty="0"/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 YOLOv5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2275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/>
              <a:t>YOLOv4</a:t>
            </a:r>
          </a:p>
          <a:p>
            <a:r>
              <a:rPr lang="en-US" altLang="ko-KR" dirty="0">
                <a:solidFill>
                  <a:srgbClr val="4061FF"/>
                </a:solidFill>
              </a:rPr>
              <a:t>YOLOv5</a:t>
            </a:r>
          </a:p>
          <a:p>
            <a:r>
              <a:rPr lang="en-US" altLang="ko-KR" dirty="0"/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 YOLOv5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D11B17-5B53-8EF6-6014-9F73A9D512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576" y="1908175"/>
            <a:ext cx="7267473" cy="442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2887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6F2850-CB28-4939-AFBD-9FE8F98D7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49DD17-0A85-4AFD-88E9-5193EA0D1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04123" y="878889"/>
            <a:ext cx="6549677" cy="5298074"/>
          </a:xfrm>
        </p:spPr>
        <p:txBody>
          <a:bodyPr/>
          <a:lstStyle/>
          <a:p>
            <a:r>
              <a:rPr lang="en-US" altLang="ko-KR" dirty="0"/>
              <a:t>YOLO </a:t>
            </a:r>
            <a:r>
              <a:rPr lang="ko-KR" altLang="en-US" dirty="0"/>
              <a:t>논문 리뷰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YOLO </a:t>
            </a:r>
            <a:r>
              <a:rPr lang="ko-KR" altLang="en-US" dirty="0"/>
              <a:t>실습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추후계획</a:t>
            </a:r>
          </a:p>
        </p:txBody>
      </p:sp>
    </p:spTree>
    <p:extLst>
      <p:ext uri="{BB962C8B-B14F-4D97-AF65-F5344CB8AC3E}">
        <p14:creationId xmlns:p14="http://schemas.microsoft.com/office/powerpoint/2010/main" val="13482653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/>
              <a:t>YOLOv4</a:t>
            </a:r>
          </a:p>
          <a:p>
            <a:r>
              <a:rPr lang="en-US" altLang="ko-KR" dirty="0"/>
              <a:t>YOLOv5</a:t>
            </a:r>
          </a:p>
          <a:p>
            <a:r>
              <a:rPr lang="en-US" altLang="ko-KR" dirty="0">
                <a:solidFill>
                  <a:srgbClr val="4061FF"/>
                </a:solidFill>
              </a:rPr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6. YOLOv6</a:t>
            </a:r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441C0DA-B635-85CA-3D8D-6AE13021E65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0" y="1928762"/>
            <a:ext cx="7350125" cy="438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2682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C16EFE-3780-135B-B731-CAE19DC6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Detection</a:t>
            </a:r>
            <a:r>
              <a:rPr lang="ko-KR" altLang="en-US" sz="2000" spc="-150" dirty="0"/>
              <a:t>하는 </a:t>
            </a:r>
            <a:r>
              <a:rPr lang="en-US" altLang="ko-KR" sz="2000" spc="-150" dirty="0"/>
              <a:t>Head </a:t>
            </a:r>
            <a:r>
              <a:rPr lang="ko-KR" altLang="en-US" sz="2000" spc="-150" dirty="0"/>
              <a:t>부분의 </a:t>
            </a:r>
            <a:r>
              <a:rPr lang="en-US" altLang="ko-KR" sz="2000" spc="-150" dirty="0"/>
              <a:t>Scale</a:t>
            </a:r>
            <a:r>
              <a:rPr lang="ko-KR" altLang="en-US" sz="2000" spc="-150" dirty="0"/>
              <a:t>이 하나 증가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3 Anchor Box Auto Learning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600" spc="-150" dirty="0"/>
              <a:t>Anchor Box </a:t>
            </a:r>
            <a:r>
              <a:rPr lang="ko-KR" altLang="en-US" sz="1600" spc="-150" dirty="0"/>
              <a:t>역시 이전 버전들과 동일하게 </a:t>
            </a:r>
            <a:r>
              <a:rPr lang="en-US" altLang="ko-KR" sz="1600" spc="-150" dirty="0" err="1"/>
              <a:t>Kmeans</a:t>
            </a:r>
            <a:r>
              <a:rPr lang="ko-KR" altLang="en-US" sz="1600" spc="-150" dirty="0"/>
              <a:t>를 통해 결정하는데 이를 학습 시 자동으로 계산하도록 </a:t>
            </a:r>
            <a:r>
              <a:rPr lang="ko-KR" altLang="en-US" sz="1600" spc="-150" dirty="0" err="1"/>
              <a:t>구현되어있어</a:t>
            </a:r>
            <a:r>
              <a:rPr lang="ko-KR" altLang="en-US" sz="1600" spc="-150" dirty="0"/>
              <a:t> 사용자가 따로 계산하지 않아도 된다 새롭게 계산된 </a:t>
            </a:r>
            <a:r>
              <a:rPr lang="en-US" altLang="ko-KR" sz="1600" spc="-150" dirty="0"/>
              <a:t>Anchor Box</a:t>
            </a:r>
            <a:r>
              <a:rPr lang="ko-KR" altLang="en-US" sz="1600" spc="-150" dirty="0"/>
              <a:t>의 결과도 </a:t>
            </a:r>
            <a:r>
              <a:rPr lang="en-US" altLang="ko-KR" sz="1600" spc="-150" dirty="0" err="1"/>
              <a:t>trainpy</a:t>
            </a:r>
            <a:r>
              <a:rPr lang="en-US" altLang="ko-KR" sz="1600" spc="-150" dirty="0"/>
              <a:t> </a:t>
            </a:r>
            <a:r>
              <a:rPr lang="ko-KR" altLang="en-US" sz="1600" spc="-150" dirty="0"/>
              <a:t>파일 실행 시 </a:t>
            </a:r>
            <a:r>
              <a:rPr lang="en-US" altLang="ko-KR" sz="1600" spc="-150" dirty="0"/>
              <a:t>Console</a:t>
            </a:r>
            <a:r>
              <a:rPr lang="ko-KR" altLang="en-US" sz="1600" spc="-150" dirty="0"/>
              <a:t>창에 </a:t>
            </a:r>
            <a:r>
              <a:rPr lang="en-US" altLang="ko-KR" sz="1600" spc="-150" dirty="0"/>
              <a:t>Print </a:t>
            </a:r>
            <a:r>
              <a:rPr lang="ko-KR" altLang="en-US" sz="1600" spc="-150" dirty="0"/>
              <a:t>해준다 만약 이를 원치 않는다면 </a:t>
            </a:r>
            <a:r>
              <a:rPr lang="en-US" altLang="ko-KR" sz="1600" spc="-150" dirty="0" err="1"/>
              <a:t>trainpy</a:t>
            </a:r>
            <a:r>
              <a:rPr lang="en-US" altLang="ko-KR" sz="1600" spc="-150" dirty="0"/>
              <a:t> </a:t>
            </a:r>
            <a:r>
              <a:rPr lang="ko-KR" altLang="en-US" sz="1600" spc="-150" dirty="0"/>
              <a:t>실행 시 </a:t>
            </a:r>
            <a:r>
              <a:rPr lang="en-US" altLang="ko-KR" sz="1600" spc="-150" dirty="0" err="1"/>
              <a:t>noautoanchor</a:t>
            </a:r>
            <a:r>
              <a:rPr lang="en-US" altLang="ko-KR" sz="1600" spc="-150" dirty="0"/>
              <a:t> </a:t>
            </a:r>
            <a:r>
              <a:rPr lang="ko-KR" altLang="en-US" sz="1600" spc="-150" dirty="0"/>
              <a:t>파라미터를 </a:t>
            </a:r>
            <a:r>
              <a:rPr lang="en-US" altLang="ko-KR" sz="1600" spc="-150" dirty="0"/>
              <a:t>False</a:t>
            </a:r>
            <a:r>
              <a:rPr lang="ko-KR" altLang="en-US" sz="1600" spc="-150" dirty="0"/>
              <a:t>로 입력해주면 된다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Nano</a:t>
            </a:r>
            <a:r>
              <a:rPr lang="ko-KR" altLang="en-US" sz="2000" spc="-150" dirty="0"/>
              <a:t>버전이 출시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spc="-15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/>
              <a:t>YOLOv4</a:t>
            </a:r>
          </a:p>
          <a:p>
            <a:r>
              <a:rPr lang="en-US" altLang="ko-KR" dirty="0"/>
              <a:t>YOLOv5</a:t>
            </a:r>
          </a:p>
          <a:p>
            <a:r>
              <a:rPr lang="en-US" altLang="ko-KR" dirty="0">
                <a:solidFill>
                  <a:srgbClr val="4061FF"/>
                </a:solidFill>
              </a:rPr>
              <a:t>YOLOv6</a:t>
            </a:r>
          </a:p>
          <a:p>
            <a:r>
              <a:rPr lang="en-US" altLang="ko-KR" dirty="0"/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6. YOLOv6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2507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F1F15-7DC2-F419-2BBE-ABF93862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C16EFE-3780-135B-B731-CAE19DC6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Real-time object detection </a:t>
            </a:r>
            <a:r>
              <a:rPr lang="ko-KR" altLang="en-US" sz="2000" spc="-150" dirty="0"/>
              <a:t>이면서 </a:t>
            </a:r>
            <a:r>
              <a:rPr lang="en-US" altLang="ko-KR" sz="2000" spc="-150" dirty="0"/>
              <a:t>inference cost</a:t>
            </a:r>
            <a:r>
              <a:rPr lang="ko-KR" altLang="en-US" sz="2000" spc="-150" dirty="0"/>
              <a:t>를 증가시키지 않고도 정확도를 향상시킬 수 있는 </a:t>
            </a:r>
            <a:r>
              <a:rPr lang="en-US" altLang="ko-KR" sz="2000" spc="-150" dirty="0"/>
              <a:t>trainable bag-of-freebies </a:t>
            </a:r>
            <a:r>
              <a:rPr lang="ko-KR" altLang="en-US" sz="2000" spc="-150" dirty="0"/>
              <a:t>방법 제안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Re-parameterized</a:t>
            </a:r>
            <a:r>
              <a:rPr lang="ko-KR" altLang="en-US" sz="2000" spc="-150" dirty="0"/>
              <a:t> </a:t>
            </a:r>
            <a:r>
              <a:rPr lang="en-US" altLang="ko-KR" sz="2000" spc="-150" dirty="0" err="1"/>
              <a:t>modul</a:t>
            </a:r>
            <a:r>
              <a:rPr lang="ko-KR" altLang="en-US" sz="2000" spc="-150" dirty="0"/>
              <a:t>이 </a:t>
            </a:r>
            <a:r>
              <a:rPr lang="en-US" altLang="ko-KR" sz="2000" spc="-150" dirty="0"/>
              <a:t>original </a:t>
            </a:r>
            <a:r>
              <a:rPr lang="en-US" altLang="ko-KR" sz="2000" spc="-150" dirty="0" err="1"/>
              <a:t>modul</a:t>
            </a:r>
            <a:r>
              <a:rPr lang="ko-KR" altLang="en-US" sz="2000" spc="-150" dirty="0"/>
              <a:t>을 대체하는 방법과 </a:t>
            </a:r>
            <a:r>
              <a:rPr lang="en-US" altLang="ko-KR" sz="2000" spc="-150" dirty="0"/>
              <a:t>different output layers</a:t>
            </a:r>
            <a:r>
              <a:rPr lang="ko-KR" altLang="en-US" sz="2000" spc="-150" dirty="0"/>
              <a:t>에 대한 </a:t>
            </a:r>
            <a:r>
              <a:rPr lang="en-US" altLang="ko-KR" sz="2000" spc="-150" dirty="0"/>
              <a:t>dynamic label assignment strategy </a:t>
            </a:r>
            <a:r>
              <a:rPr lang="ko-KR" altLang="en-US" sz="2000" spc="-150" dirty="0"/>
              <a:t>방법과 여기서 발생하는 어려움을 해결하기 위한 방법 제안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Parameter </a:t>
            </a:r>
            <a:r>
              <a:rPr lang="ko-KR" altLang="en-US" sz="2000" spc="-150" dirty="0"/>
              <a:t>계산을 효과적으로 활용할 수 있는 </a:t>
            </a:r>
            <a:r>
              <a:rPr lang="en-US" altLang="ko-KR" sz="2000" spc="-150" dirty="0"/>
              <a:t>real time object </a:t>
            </a:r>
            <a:r>
              <a:rPr lang="en-US" altLang="ko-KR" sz="2000" spc="-150" dirty="0" err="1"/>
              <a:t>detecto</a:t>
            </a:r>
            <a:r>
              <a:rPr lang="ko-KR" altLang="en-US" sz="2000" spc="-150" dirty="0"/>
              <a:t>를 위한 </a:t>
            </a:r>
            <a:r>
              <a:rPr lang="en-US" altLang="ko-KR" sz="2000" spc="-150" dirty="0"/>
              <a:t>“extend” </a:t>
            </a:r>
            <a:r>
              <a:rPr lang="ko-KR" altLang="en-US" sz="2000" spc="-150" dirty="0"/>
              <a:t>및 </a:t>
            </a:r>
            <a:r>
              <a:rPr lang="en-US" altLang="ko-KR" sz="2000" spc="-150" dirty="0"/>
              <a:t>“compound scaling” </a:t>
            </a:r>
            <a:r>
              <a:rPr lang="ko-KR" altLang="en-US" sz="2000" spc="-150" dirty="0"/>
              <a:t>제안</a:t>
            </a:r>
            <a:endParaRPr lang="en-US" altLang="ko-KR" sz="20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SOTA </a:t>
            </a:r>
            <a:r>
              <a:rPr lang="ko-KR" altLang="en-US" sz="2000" spc="-150" dirty="0"/>
              <a:t>방법 보다 </a:t>
            </a:r>
            <a:r>
              <a:rPr lang="en-US" altLang="ko-KR" sz="2000" spc="-150" dirty="0"/>
              <a:t>parameter </a:t>
            </a:r>
            <a:r>
              <a:rPr lang="ko-KR" altLang="en-US" sz="2000" spc="-150" dirty="0"/>
              <a:t>수를 </a:t>
            </a:r>
            <a:r>
              <a:rPr lang="en-US" altLang="ko-KR" sz="2000" spc="-150" dirty="0"/>
              <a:t>40%, </a:t>
            </a:r>
            <a:r>
              <a:rPr lang="ko-KR" altLang="en-US" sz="2000" spc="-150" dirty="0" err="1"/>
              <a:t>계산량을</a:t>
            </a:r>
            <a:r>
              <a:rPr lang="ko-KR" altLang="en-US" sz="2000" spc="-150" dirty="0"/>
              <a:t> </a:t>
            </a:r>
            <a:r>
              <a:rPr lang="en-US" altLang="ko-KR" sz="2000" spc="-150" dirty="0"/>
              <a:t>50% </a:t>
            </a:r>
            <a:r>
              <a:rPr lang="ko-KR" altLang="en-US" sz="2000" spc="-150" dirty="0"/>
              <a:t>감소시킬 수 있으며 더 빠른 </a:t>
            </a:r>
            <a:r>
              <a:rPr lang="en-US" altLang="ko-KR" sz="2000" spc="-150" dirty="0"/>
              <a:t>inference time</a:t>
            </a:r>
            <a:r>
              <a:rPr lang="ko-KR" altLang="en-US" sz="2000" spc="-150" dirty="0"/>
              <a:t>과 더 높은 </a:t>
            </a:r>
            <a:r>
              <a:rPr lang="en-US" altLang="ko-KR" sz="2000" spc="-150" dirty="0"/>
              <a:t>accuracy </a:t>
            </a:r>
            <a:r>
              <a:rPr lang="ko-KR" altLang="en-US" sz="2000" spc="-150" dirty="0"/>
              <a:t>달성</a:t>
            </a:r>
            <a:endParaRPr lang="en-US" altLang="ko-KR" sz="2000" spc="-15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97F46-47A2-EAF8-F91C-C5739E27E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YOLOv1</a:t>
            </a:r>
          </a:p>
          <a:p>
            <a:r>
              <a:rPr lang="en-US" altLang="ko-KR" dirty="0"/>
              <a:t>YOLOv2</a:t>
            </a:r>
          </a:p>
          <a:p>
            <a:r>
              <a:rPr lang="en-US" altLang="ko-KR" dirty="0"/>
              <a:t>YOLOv3</a:t>
            </a:r>
          </a:p>
          <a:p>
            <a:r>
              <a:rPr lang="en-US" altLang="ko-KR" dirty="0"/>
              <a:t>YOLOv4</a:t>
            </a:r>
          </a:p>
          <a:p>
            <a:r>
              <a:rPr lang="en-US" altLang="ko-KR" dirty="0"/>
              <a:t>YOLOv5</a:t>
            </a:r>
          </a:p>
          <a:p>
            <a:r>
              <a:rPr lang="en-US" altLang="ko-KR" dirty="0"/>
              <a:t>YOLOv6</a:t>
            </a:r>
          </a:p>
          <a:p>
            <a:r>
              <a:rPr lang="en-US" altLang="ko-KR" dirty="0">
                <a:solidFill>
                  <a:srgbClr val="4061FF"/>
                </a:solidFill>
              </a:rPr>
              <a:t>YOLOv7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53B84B-9D22-B183-5237-2B1956E35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7. YOLOv7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37295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78B6C3-4B88-E6C3-3B8D-EC53B3F8B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YOLOv7 </a:t>
            </a:r>
            <a:r>
              <a:rPr lang="ko-KR" altLang="en-US" dirty="0"/>
              <a:t>실습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42497A-5247-6257-2669-E00409D70B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24342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5B30F4-88ED-4F93-B0A9-8E2F469E8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YOLOv7 </a:t>
            </a:r>
            <a:r>
              <a:rPr lang="ko-KR" altLang="en-US" dirty="0"/>
              <a:t>실습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0BFD86-2274-43ED-907D-4EF7DF6A7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4061FF"/>
                </a:solidFill>
              </a:rPr>
              <a:t>사진</a:t>
            </a:r>
            <a:endParaRPr lang="en-US" altLang="ko-KR" dirty="0">
              <a:solidFill>
                <a:srgbClr val="4061FF"/>
              </a:solidFill>
            </a:endParaRPr>
          </a:p>
          <a:p>
            <a:r>
              <a:rPr lang="ko-KR" altLang="en-US" dirty="0"/>
              <a:t>동영상</a:t>
            </a:r>
            <a:endParaRPr lang="en-US" altLang="ko-KR" dirty="0"/>
          </a:p>
          <a:p>
            <a:r>
              <a:rPr lang="ko-KR" altLang="en-US" dirty="0"/>
              <a:t>코드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8AD02A-660B-4A7F-8E32-F3A2CF0219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사진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CDC9D0F6-0C3A-40A2-AADF-388915748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250" y="2054721"/>
            <a:ext cx="7350125" cy="4134445"/>
          </a:xfrm>
        </p:spPr>
      </p:pic>
    </p:spTree>
    <p:extLst>
      <p:ext uri="{BB962C8B-B14F-4D97-AF65-F5344CB8AC3E}">
        <p14:creationId xmlns:p14="http://schemas.microsoft.com/office/powerpoint/2010/main" val="1923743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5B30F4-88ED-4F93-B0A9-8E2F469E8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YOLOv7 </a:t>
            </a:r>
            <a:r>
              <a:rPr lang="ko-KR" altLang="en-US" dirty="0"/>
              <a:t>실습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0BFD86-2274-43ED-907D-4EF7DF6A7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/>
              <a:t>사진</a:t>
            </a:r>
            <a:endParaRPr lang="en-US" altLang="ko-KR" dirty="0"/>
          </a:p>
          <a:p>
            <a:r>
              <a:rPr lang="ko-KR" altLang="en-US" dirty="0">
                <a:solidFill>
                  <a:srgbClr val="4061FF"/>
                </a:solidFill>
              </a:rPr>
              <a:t>동영상</a:t>
            </a:r>
            <a:endParaRPr lang="en-US" altLang="ko-KR" dirty="0">
              <a:solidFill>
                <a:srgbClr val="4061FF"/>
              </a:solidFill>
            </a:endParaRPr>
          </a:p>
          <a:p>
            <a:r>
              <a:rPr lang="ko-KR" altLang="en-US" dirty="0"/>
              <a:t>코드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8AD02A-660B-4A7F-8E32-F3A2CF0219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동영상</a:t>
            </a:r>
          </a:p>
        </p:txBody>
      </p:sp>
      <p:pic>
        <p:nvPicPr>
          <p:cNvPr id="7" name="KakaoTalk_20230114_142756571">
            <a:hlinkClick r:id="" action="ppaction://media"/>
            <a:extLst>
              <a:ext uri="{FF2B5EF4-FFF2-40B4-BE49-F238E27FC236}">
                <a16:creationId xmlns:a16="http://schemas.microsoft.com/office/drawing/2014/main" id="{953DB7EA-7F51-4507-994D-5293CB11E3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13250" y="2054225"/>
            <a:ext cx="7350125" cy="4133850"/>
          </a:xfrm>
        </p:spPr>
      </p:pic>
    </p:spTree>
    <p:extLst>
      <p:ext uri="{BB962C8B-B14F-4D97-AF65-F5344CB8AC3E}">
        <p14:creationId xmlns:p14="http://schemas.microsoft.com/office/powerpoint/2010/main" val="14488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7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5B30F4-88ED-4F93-B0A9-8E2F469E8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YOLOv7 </a:t>
            </a:r>
            <a:r>
              <a:rPr lang="ko-KR" altLang="en-US" dirty="0"/>
              <a:t>실습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2DF7FB-7EE2-4C50-9291-C10CEA3BB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https://github.com/hs0224/a-professor-student-research-club/blob/main/Objectdetection/04_YOLOv7_2022/YOLOv7_Custom.ipynb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0BFD86-2274-43ED-907D-4EF7DF6A7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/>
              <a:t>사진</a:t>
            </a:r>
            <a:endParaRPr lang="en-US" altLang="ko-KR" dirty="0"/>
          </a:p>
          <a:p>
            <a:r>
              <a:rPr lang="ko-KR" altLang="en-US" dirty="0"/>
              <a:t>동영상</a:t>
            </a:r>
            <a:endParaRPr lang="en-US" altLang="ko-KR" dirty="0"/>
          </a:p>
          <a:p>
            <a:r>
              <a:rPr lang="ko-KR" altLang="en-US" dirty="0">
                <a:solidFill>
                  <a:srgbClr val="4061FF"/>
                </a:solidFill>
              </a:rPr>
              <a:t>코드</a:t>
            </a:r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8AD02A-660B-4A7F-8E32-F3A2CF0219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코드</a:t>
            </a:r>
          </a:p>
        </p:txBody>
      </p:sp>
    </p:spTree>
    <p:extLst>
      <p:ext uri="{BB962C8B-B14F-4D97-AF65-F5344CB8AC3E}">
        <p14:creationId xmlns:p14="http://schemas.microsoft.com/office/powerpoint/2010/main" val="24458457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844836-4683-4B9D-BF33-17A5F3FD1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추후 계획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8B025C-EEAD-4DD9-A1D1-5F5C9DC633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9284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DC0E7-A76E-4E02-8F64-EADFA329F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추후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6DDE13-D83E-4650-BFB7-051D41FAB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코드 이해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Fall, Stand </a:t>
            </a:r>
            <a:r>
              <a:rPr lang="ko-KR" altLang="en-US" dirty="0"/>
              <a:t>사진과 바인딩박스 데이터 수집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Fall Detection</a:t>
            </a:r>
            <a:r>
              <a:rPr lang="ko-KR" altLang="en-US" dirty="0"/>
              <a:t>에 대한 모델 제작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2893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03313-0A01-4261-AC38-F6D1D6A1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6699AB-F1AC-4710-8166-D6E1A0B7E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653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CF1E6-3E0C-A131-BBB3-894D96F52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 </a:t>
            </a:r>
            <a:r>
              <a:rPr lang="ko-KR" altLang="en-US" dirty="0"/>
              <a:t>논문 리뷰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5C1BAA-273C-53DF-4183-9334C63753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306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54EDD6-8A2F-AB43-C224-E6E0F82EE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 논문 리뷰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D52838-30D9-7C1A-A11F-3328E59FD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sz="2400" dirty="0"/>
              <a:t>다른 객체 검출과는 다르게 새로운 접근 방식 사용</a:t>
            </a: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dirty="0"/>
              <a:t>기존의 </a:t>
            </a:r>
            <a:r>
              <a:rPr lang="en-US" altLang="ko-KR" sz="2400" dirty="0"/>
              <a:t>multi-task </a:t>
            </a:r>
            <a:r>
              <a:rPr lang="ko-KR" altLang="en-US" sz="2400" dirty="0"/>
              <a:t>문제를 하나의 회귀 문제로 정의</a:t>
            </a: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dirty="0"/>
              <a:t>이미지 전체에 대해서 하나의 신경망이 한 번의 계산만으로 </a:t>
            </a:r>
            <a:r>
              <a:rPr lang="en-US" altLang="ko-KR" sz="2400" dirty="0"/>
              <a:t>bounding box</a:t>
            </a:r>
            <a:r>
              <a:rPr lang="ko-KR" altLang="en-US" sz="2400" dirty="0"/>
              <a:t>와 클래스 확률을 예측</a:t>
            </a: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dirty="0"/>
              <a:t>객체 검출 파이프라인이 하나의 신경망으로 구성되어 있으므로 </a:t>
            </a:r>
            <a:r>
              <a:rPr lang="en-US" altLang="ko-KR" sz="2400" dirty="0"/>
              <a:t>end-to-end </a:t>
            </a:r>
            <a:r>
              <a:rPr lang="ko-KR" altLang="en-US" sz="2400" dirty="0"/>
              <a:t>형식이다</a:t>
            </a:r>
            <a:r>
              <a:rPr lang="en-US" altLang="ko-KR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400" dirty="0"/>
              <a:t>YOLO</a:t>
            </a:r>
            <a:r>
              <a:rPr lang="ko-KR" altLang="en-US" sz="2400" dirty="0"/>
              <a:t>의 통합된 모델은 굉장히 빠르다</a:t>
            </a:r>
            <a:endParaRPr lang="en-US" altLang="ko-KR" sz="24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9CA92E-A8D5-EDA5-FC51-58C20FCF6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4061FF"/>
                </a:solidFill>
              </a:rPr>
              <a:t>Abstract</a:t>
            </a:r>
          </a:p>
          <a:p>
            <a:endParaRPr lang="en-US" altLang="ko-KR" dirty="0">
              <a:solidFill>
                <a:srgbClr val="4061FF"/>
              </a:solidFill>
            </a:endParaRPr>
          </a:p>
          <a:p>
            <a:r>
              <a:rPr lang="en-US" altLang="ko-KR" dirty="0"/>
              <a:t>Introduction</a:t>
            </a:r>
          </a:p>
          <a:p>
            <a:endParaRPr lang="en-US" altLang="ko-KR" dirty="0"/>
          </a:p>
          <a:p>
            <a:r>
              <a:rPr lang="en-US" altLang="ko-KR" dirty="0"/>
              <a:t>YOLO </a:t>
            </a:r>
            <a:r>
              <a:rPr lang="ko-KR" altLang="en-US" dirty="0"/>
              <a:t>장점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Unified Detection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2B3FDAA-CE11-6808-04C7-EB68DCD1CA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Abstract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4492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87BB49-05EA-B3A5-456C-663D0577C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 논문 리뷰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A7EEA3-ED19-7392-5231-93A633E68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sz="2400" dirty="0"/>
              <a:t>이미지 내에서 </a:t>
            </a:r>
            <a:r>
              <a:rPr lang="en-US" altLang="ko-KR" sz="2400" dirty="0"/>
              <a:t>bounding box</a:t>
            </a:r>
            <a:r>
              <a:rPr lang="ko-KR" altLang="en-US" sz="2400" dirty="0"/>
              <a:t>를 생성하기 위해 </a:t>
            </a:r>
            <a:r>
              <a:rPr lang="en-US" altLang="ko-KR" sz="2400" dirty="0"/>
              <a:t>region proposal</a:t>
            </a:r>
            <a:r>
              <a:rPr lang="ko-KR" altLang="en-US" sz="2400" dirty="0"/>
              <a:t>이라는 방법을 사용</a:t>
            </a: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400" dirty="0"/>
              <a:t>Bounding</a:t>
            </a:r>
            <a:r>
              <a:rPr lang="ko-KR" altLang="en-US" sz="2400" dirty="0"/>
              <a:t> </a:t>
            </a:r>
            <a:r>
              <a:rPr lang="en-US" altLang="ko-KR" sz="2400" dirty="0"/>
              <a:t>box</a:t>
            </a:r>
            <a:r>
              <a:rPr lang="ko-KR" altLang="en-US" sz="2400" dirty="0"/>
              <a:t>에 </a:t>
            </a:r>
            <a:r>
              <a:rPr lang="en-US" altLang="ko-KR" sz="2400" dirty="0"/>
              <a:t>classifier</a:t>
            </a:r>
            <a:r>
              <a:rPr lang="ko-KR" altLang="en-US" sz="2400" dirty="0"/>
              <a:t>를 적용하여 분류</a:t>
            </a:r>
            <a:r>
              <a:rPr lang="en-US" altLang="ko-KR" sz="2400" dirty="0"/>
              <a:t>, box</a:t>
            </a:r>
            <a:r>
              <a:rPr lang="ko-KR" altLang="en-US" sz="2400" dirty="0"/>
              <a:t>조정</a:t>
            </a:r>
            <a:r>
              <a:rPr lang="en-US" altLang="ko-KR" sz="2400" dirty="0"/>
              <a:t>, </a:t>
            </a:r>
            <a:r>
              <a:rPr lang="ko-KR" altLang="en-US" sz="2400" dirty="0"/>
              <a:t>중복 제거</a:t>
            </a:r>
            <a:r>
              <a:rPr lang="en-US" altLang="ko-KR" sz="2400" dirty="0"/>
              <a:t>, </a:t>
            </a:r>
            <a:r>
              <a:rPr lang="ko-KR" altLang="en-US" sz="2400" dirty="0"/>
              <a:t>객체에 따라 </a:t>
            </a:r>
            <a:r>
              <a:rPr lang="en-US" altLang="ko-KR" sz="2400" dirty="0"/>
              <a:t>box </a:t>
            </a:r>
            <a:r>
              <a:rPr lang="ko-KR" altLang="en-US" sz="2400" dirty="0"/>
              <a:t>점수 </a:t>
            </a:r>
            <a:r>
              <a:rPr lang="ko-KR" altLang="en-US" sz="2400" dirty="0" err="1"/>
              <a:t>재산정</a:t>
            </a:r>
            <a:r>
              <a:rPr lang="ko-KR" altLang="en-US" sz="2400" dirty="0"/>
              <a:t> 하기 위한 후처리 실시</a:t>
            </a: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dirty="0"/>
              <a:t>복잡하여 속도가 느리며 각 절차를 독립적으로 훈련시켜야 하므로 최적화가 </a:t>
            </a:r>
            <a:r>
              <a:rPr lang="ko-KR" altLang="en-US" sz="2400" dirty="0" err="1"/>
              <a:t>힘듬</a:t>
            </a:r>
            <a:endParaRPr lang="en-US" altLang="ko-KR" sz="24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54684B-EFBB-FBC7-947D-0FDEDD2EDEE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</a:p>
          <a:p>
            <a:endParaRPr lang="en-US" altLang="ko-KR" dirty="0">
              <a:solidFill>
                <a:srgbClr val="4061FF"/>
              </a:solidFill>
            </a:endParaRPr>
          </a:p>
          <a:p>
            <a:r>
              <a:rPr lang="en-US" altLang="ko-KR" dirty="0">
                <a:solidFill>
                  <a:srgbClr val="4061FF"/>
                </a:solidFill>
              </a:rPr>
              <a:t>Introduction</a:t>
            </a:r>
          </a:p>
          <a:p>
            <a:endParaRPr lang="en-US" altLang="ko-KR" dirty="0"/>
          </a:p>
          <a:p>
            <a:r>
              <a:rPr lang="en-US" altLang="ko-KR" dirty="0"/>
              <a:t>YOLO </a:t>
            </a:r>
            <a:r>
              <a:rPr lang="ko-KR" altLang="en-US" dirty="0"/>
              <a:t>장점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Unified Detection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F6FC91-9630-05A4-7E55-815DE8C6BC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Introduction(R-CNN)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1713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87BB49-05EA-B3A5-456C-663D0577C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 논문 리뷰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A7EEA3-ED19-7392-5231-93A633E68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sz="2400" spc="-150" dirty="0"/>
              <a:t>객체</a:t>
            </a:r>
            <a:r>
              <a:rPr lang="en-US" altLang="ko-KR" sz="2400" spc="-150" dirty="0"/>
              <a:t> </a:t>
            </a:r>
            <a:r>
              <a:rPr lang="ko-KR" altLang="en-US" sz="2400" spc="-150" dirty="0"/>
              <a:t>검출을 하나의 회귀 문제로 보고 절차를 개선 이미지의 픽셀로부터 </a:t>
            </a:r>
            <a:r>
              <a:rPr lang="en-US" altLang="ko-KR" sz="2400" spc="-150" dirty="0"/>
              <a:t>bounding box</a:t>
            </a:r>
            <a:r>
              <a:rPr lang="ko-KR" altLang="en-US" sz="2400" spc="-150" dirty="0"/>
              <a:t>의 위치</a:t>
            </a:r>
            <a:r>
              <a:rPr lang="en-US" altLang="ko-KR" sz="2400" spc="-150" dirty="0"/>
              <a:t>, </a:t>
            </a:r>
            <a:r>
              <a:rPr lang="ko-KR" altLang="en-US" sz="2400" spc="-150" dirty="0"/>
              <a:t>클래스 확률을 구하기까지의 일련의 절차를 하나의 회귀 문제로 재정의</a:t>
            </a:r>
            <a:endParaRPr lang="en-US" altLang="ko-KR" sz="2400" spc="-15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dirty="0"/>
              <a:t>이미지 내에 어떤 문제가 있고 그 물체가 어디에 있는지를 하나의 파이프라인으로 빠르게 구한다</a:t>
            </a:r>
            <a:r>
              <a:rPr lang="en-US" altLang="ko-KR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dirty="0"/>
              <a:t>이미지를 한 번만 보면 객체를 검출할 수 있다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54684B-EFBB-FBC7-947D-0FDEDD2EDEE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</a:p>
          <a:p>
            <a:endParaRPr lang="en-US" altLang="ko-KR" dirty="0">
              <a:solidFill>
                <a:srgbClr val="4061FF"/>
              </a:solidFill>
            </a:endParaRPr>
          </a:p>
          <a:p>
            <a:r>
              <a:rPr lang="en-US" altLang="ko-KR" dirty="0">
                <a:solidFill>
                  <a:srgbClr val="4061FF"/>
                </a:solidFill>
              </a:rPr>
              <a:t>Introduction</a:t>
            </a:r>
          </a:p>
          <a:p>
            <a:endParaRPr lang="en-US" altLang="ko-KR" dirty="0"/>
          </a:p>
          <a:p>
            <a:r>
              <a:rPr lang="en-US" altLang="ko-KR" dirty="0"/>
              <a:t>YOLO </a:t>
            </a:r>
            <a:r>
              <a:rPr lang="ko-KR" altLang="en-US" dirty="0"/>
              <a:t>장점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Unified Detection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F6FC91-9630-05A4-7E55-815DE8C6BC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Introduction(YOLO)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D5A466-E101-542B-279D-984F83BAD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822" y="4666251"/>
            <a:ext cx="7648393" cy="189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474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87BB49-05EA-B3A5-456C-663D0577C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 논문 리뷰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A7EEA3-ED19-7392-5231-93A633E68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ko-KR" altLang="en-US" sz="24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54684B-EFBB-FBC7-947D-0FDEDD2EDEE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</a:p>
          <a:p>
            <a:endParaRPr lang="en-US" altLang="ko-KR" dirty="0">
              <a:solidFill>
                <a:srgbClr val="4061FF"/>
              </a:solidFill>
            </a:endParaRPr>
          </a:p>
          <a:p>
            <a:r>
              <a:rPr lang="en-US" altLang="ko-KR" dirty="0">
                <a:solidFill>
                  <a:srgbClr val="4061FF"/>
                </a:solidFill>
              </a:rPr>
              <a:t>Introduction</a:t>
            </a:r>
          </a:p>
          <a:p>
            <a:endParaRPr lang="en-US" altLang="ko-KR" dirty="0"/>
          </a:p>
          <a:p>
            <a:r>
              <a:rPr lang="en-US" altLang="ko-KR" dirty="0"/>
              <a:t>YOLO </a:t>
            </a:r>
            <a:r>
              <a:rPr lang="ko-KR" altLang="en-US" dirty="0"/>
              <a:t>장점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Unified Detection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F6FC91-9630-05A4-7E55-815DE8C6BC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Introduction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DA6A84-C482-57DC-2A89-C164A95F2B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822" y="1956120"/>
            <a:ext cx="7420198" cy="4155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725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E8EA3-C3F6-FDD1-C9CF-9DA47376B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 논문 리뷰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814449-5F90-5B03-9771-AA2BCB6D7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속도가 굉장히 빠르다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하나의 회귀문제이기 때문에 복잡한 파이프라인이 불필요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예측을 할 때 이미지의 전체를 본다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클래스의 </a:t>
            </a:r>
            <a:r>
              <a:rPr lang="ko-KR" altLang="en-US" dirty="0" err="1"/>
              <a:t>모양뿐만</a:t>
            </a:r>
            <a:r>
              <a:rPr lang="ko-KR" altLang="en-US" dirty="0"/>
              <a:t> 아니라 주변 정보까지 학습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물체의 일반적인 부분을 학습한다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B3225B-48C0-FB10-FF74-606DEFD3C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</a:p>
          <a:p>
            <a:endParaRPr lang="en-US" altLang="ko-KR" dirty="0">
              <a:solidFill>
                <a:srgbClr val="4061FF"/>
              </a:solidFill>
            </a:endParaRPr>
          </a:p>
          <a:p>
            <a:r>
              <a:rPr lang="en-US" altLang="ko-KR" dirty="0"/>
              <a:t>Introduction</a:t>
            </a:r>
          </a:p>
          <a:p>
            <a:endParaRPr lang="en-US" altLang="ko-KR" dirty="0"/>
          </a:p>
          <a:p>
            <a:r>
              <a:rPr lang="en-US" altLang="ko-KR" dirty="0">
                <a:solidFill>
                  <a:srgbClr val="4061FF"/>
                </a:solidFill>
              </a:rPr>
              <a:t>YOLO </a:t>
            </a:r>
            <a:r>
              <a:rPr lang="ko-KR" altLang="en-US" dirty="0">
                <a:solidFill>
                  <a:srgbClr val="4061FF"/>
                </a:solidFill>
              </a:rPr>
              <a:t>장점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Unified Detection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C7AF3F-B747-EB51-7E1F-6C719632F9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 YOLO</a:t>
            </a:r>
            <a:r>
              <a:rPr lang="ko-KR" altLang="en-US" dirty="0"/>
              <a:t> 장점</a:t>
            </a:r>
          </a:p>
        </p:txBody>
      </p:sp>
    </p:spTree>
    <p:extLst>
      <p:ext uri="{BB962C8B-B14F-4D97-AF65-F5344CB8AC3E}">
        <p14:creationId xmlns:p14="http://schemas.microsoft.com/office/powerpoint/2010/main" val="4130540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E8EA3-C3F6-FDD1-C9CF-9DA47376B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 논문 리뷰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814449-5F90-5B03-9771-AA2BCB6D7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YOLO</a:t>
            </a:r>
            <a:r>
              <a:rPr lang="ko-KR" altLang="en-US" sz="2000" dirty="0"/>
              <a:t>는 객체 검출의 개별 요소를 단일 신경망</a:t>
            </a:r>
            <a:r>
              <a:rPr lang="en-US" altLang="ko-KR" sz="2000" dirty="0"/>
              <a:t>(single neural network)</a:t>
            </a:r>
            <a:r>
              <a:rPr lang="ko-KR" altLang="en-US" sz="2000" dirty="0"/>
              <a:t>으로 통합한 모델이다</a:t>
            </a:r>
            <a:r>
              <a:rPr lang="en-US" altLang="ko-KR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/>
              <a:t>입력 이미지</a:t>
            </a:r>
            <a:r>
              <a:rPr lang="en-US" altLang="ko-KR" sz="2000" dirty="0"/>
              <a:t>(input images)</a:t>
            </a:r>
            <a:r>
              <a:rPr lang="ko-KR" altLang="en-US" sz="2000" dirty="0"/>
              <a:t>를 </a:t>
            </a:r>
            <a:r>
              <a:rPr lang="en-US" altLang="ko-KR" sz="2000" dirty="0"/>
              <a:t>S x S </a:t>
            </a:r>
            <a:r>
              <a:rPr lang="ko-KR" altLang="en-US" sz="2000" dirty="0"/>
              <a:t>그리드</a:t>
            </a:r>
            <a:r>
              <a:rPr lang="en-US" altLang="ko-KR" sz="2000" dirty="0"/>
              <a:t>(S x S grid)</a:t>
            </a:r>
            <a:r>
              <a:rPr lang="ko-KR" altLang="en-US" sz="2000" dirty="0"/>
              <a:t>로 나눈다</a:t>
            </a:r>
            <a:r>
              <a:rPr lang="en-US" altLang="ko-KR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/>
              <a:t>각각의 그리드 셀</a:t>
            </a:r>
            <a:r>
              <a:rPr lang="en-US" altLang="ko-KR" sz="2000" dirty="0"/>
              <a:t>(grid cell)</a:t>
            </a:r>
            <a:r>
              <a:rPr lang="ko-KR" altLang="en-US" sz="2000" dirty="0"/>
              <a:t>은 </a:t>
            </a:r>
            <a:r>
              <a:rPr lang="en-US" altLang="ko-KR" sz="2000" dirty="0"/>
              <a:t>B</a:t>
            </a:r>
            <a:r>
              <a:rPr lang="ko-KR" altLang="en-US" sz="2000" dirty="0"/>
              <a:t>개의 </a:t>
            </a:r>
            <a:r>
              <a:rPr lang="en-US" altLang="ko-KR" sz="2000" dirty="0"/>
              <a:t>bounding box</a:t>
            </a:r>
            <a:r>
              <a:rPr lang="ko-KR" altLang="en-US" sz="2000" dirty="0"/>
              <a:t>와 그 </a:t>
            </a:r>
            <a:r>
              <a:rPr lang="en-US" altLang="ko-KR" sz="2000" dirty="0"/>
              <a:t>bounding box</a:t>
            </a:r>
            <a:r>
              <a:rPr lang="ko-KR" altLang="en-US" sz="2000" dirty="0"/>
              <a:t>에 대한 </a:t>
            </a:r>
            <a:r>
              <a:rPr lang="en-US" altLang="ko-KR" sz="2000" dirty="0"/>
              <a:t>confidence score</a:t>
            </a:r>
            <a:r>
              <a:rPr lang="ko-KR" altLang="en-US" sz="2000" dirty="0"/>
              <a:t>를 예측한다</a:t>
            </a:r>
            <a:r>
              <a:rPr lang="en-US" altLang="ko-KR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class-specific confidence score</a:t>
            </a:r>
            <a:r>
              <a:rPr lang="ko-KR" altLang="en-US" sz="2000" dirty="0"/>
              <a:t>는 </a:t>
            </a:r>
            <a:r>
              <a:rPr lang="en-US" altLang="ko-KR" sz="2000" dirty="0"/>
              <a:t>bounding box</a:t>
            </a:r>
            <a:r>
              <a:rPr lang="ko-KR" altLang="en-US" sz="2000" dirty="0"/>
              <a:t>에 특정 클래스</a:t>
            </a:r>
            <a:r>
              <a:rPr lang="en-US" altLang="ko-KR" sz="2000" dirty="0"/>
              <a:t>(class) </a:t>
            </a:r>
            <a:r>
              <a:rPr lang="ko-KR" altLang="en-US" sz="2000" dirty="0"/>
              <a:t>객체가 나타날 확률과 예측된 </a:t>
            </a:r>
            <a:r>
              <a:rPr lang="en-US" altLang="ko-KR" sz="2000" dirty="0"/>
              <a:t>bounding box</a:t>
            </a:r>
            <a:r>
              <a:rPr lang="ko-KR" altLang="en-US" sz="2000" dirty="0"/>
              <a:t>가 그 클래스</a:t>
            </a:r>
            <a:r>
              <a:rPr lang="en-US" altLang="ko-KR" sz="2000" dirty="0"/>
              <a:t>(class) </a:t>
            </a:r>
            <a:r>
              <a:rPr lang="ko-KR" altLang="en-US" sz="2000" dirty="0"/>
              <a:t>객체에 얼마나 잘 들어맞는지를 나타낸다</a:t>
            </a:r>
            <a:r>
              <a:rPr lang="en-US" altLang="ko-KR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/>
              <a:t>최종 예측 </a:t>
            </a:r>
            <a:r>
              <a:rPr lang="ko-KR" altLang="en-US" sz="2000" dirty="0" err="1"/>
              <a:t>텐서의</a:t>
            </a:r>
            <a:r>
              <a:rPr lang="ko-KR" altLang="en-US" sz="2000" dirty="0"/>
              <a:t> </a:t>
            </a:r>
            <a:r>
              <a:rPr lang="en-US" altLang="ko-KR" sz="2000" dirty="0"/>
              <a:t>dimension</a:t>
            </a:r>
            <a:r>
              <a:rPr lang="ko-KR" altLang="en-US" sz="2000" dirty="0"/>
              <a:t>은 </a:t>
            </a:r>
            <a:r>
              <a:rPr lang="en-US" altLang="ko-KR" sz="2000" dirty="0"/>
              <a:t>(7 x 7 x 30)</a:t>
            </a:r>
            <a:r>
              <a:rPr lang="ko-KR" altLang="en-US" sz="2000" dirty="0"/>
              <a:t>이다</a:t>
            </a:r>
            <a:r>
              <a:rPr lang="en-US" altLang="ko-KR" sz="2000" dirty="0"/>
              <a:t>.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B3225B-48C0-FB10-FF74-606DEFD3C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</a:p>
          <a:p>
            <a:endParaRPr lang="en-US" altLang="ko-KR" dirty="0">
              <a:solidFill>
                <a:srgbClr val="4061FF"/>
              </a:solidFill>
            </a:endParaRPr>
          </a:p>
          <a:p>
            <a:r>
              <a:rPr lang="en-US" altLang="ko-KR" dirty="0"/>
              <a:t>Introduction</a:t>
            </a:r>
          </a:p>
          <a:p>
            <a:endParaRPr lang="en-US" altLang="ko-KR" dirty="0"/>
          </a:p>
          <a:p>
            <a:r>
              <a:rPr lang="en-US" altLang="ko-KR" dirty="0"/>
              <a:t>YOLO </a:t>
            </a:r>
            <a:r>
              <a:rPr lang="ko-KR" altLang="en-US" dirty="0"/>
              <a:t>장점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solidFill>
                  <a:srgbClr val="4061FF"/>
                </a:solidFill>
              </a:rPr>
              <a:t>Unified Detection</a:t>
            </a:r>
            <a:endParaRPr lang="ko-KR" altLang="en-US" dirty="0">
              <a:solidFill>
                <a:srgbClr val="4061FF"/>
              </a:solidFill>
            </a:endParaRP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C7AF3F-B747-EB51-7E1F-6C719632F9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 Unified Detection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9788216"/>
      </p:ext>
    </p:extLst>
  </p:cSld>
  <p:clrMapOvr>
    <a:masterClrMapping/>
  </p:clrMapOvr>
</p:sld>
</file>

<file path=ppt/theme/theme1.xml><?xml version="1.0" encoding="utf-8"?>
<a:theme xmlns:a="http://schemas.openxmlformats.org/drawingml/2006/main" name="캡스톤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캡스톤테마" id="{FB6660C6-5A8B-4CE5-B9A9-70F47C550FEA}" vid="{88B097CD-7E1B-4775-9681-811453622F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캡스톤테마</Template>
  <TotalTime>187</TotalTime>
  <Words>1139</Words>
  <Application>Microsoft Office PowerPoint</Application>
  <PresentationFormat>와이드스크린</PresentationFormat>
  <Paragraphs>275</Paragraphs>
  <Slides>29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맑은 고딕</vt:lpstr>
      <vt:lpstr>문체부 제목 돋음체</vt:lpstr>
      <vt:lpstr>Arial</vt:lpstr>
      <vt:lpstr>Trebuchet MS</vt:lpstr>
      <vt:lpstr>캡스톤테마</vt:lpstr>
      <vt:lpstr>YOLOv7 (You Only Look Once)</vt:lpstr>
      <vt:lpstr>목차</vt:lpstr>
      <vt:lpstr>YOLO 논문 리뷰</vt:lpstr>
      <vt:lpstr>YOLO 논문 리뷰</vt:lpstr>
      <vt:lpstr>YOLO 논문 리뷰</vt:lpstr>
      <vt:lpstr>YOLO 논문 리뷰</vt:lpstr>
      <vt:lpstr>YOLO 논문 리뷰</vt:lpstr>
      <vt:lpstr>YOLO 논문 리뷰</vt:lpstr>
      <vt:lpstr>YOLO 논문 리뷰</vt:lpstr>
      <vt:lpstr>YOLO 논문 리뷰</vt:lpstr>
      <vt:lpstr>YOLO의 역사</vt:lpstr>
      <vt:lpstr>YOLO의 역사</vt:lpstr>
      <vt:lpstr>YOLO의 역사</vt:lpstr>
      <vt:lpstr>YOLO의 역사</vt:lpstr>
      <vt:lpstr>YOLO의 역사</vt:lpstr>
      <vt:lpstr>YOLO의 역사</vt:lpstr>
      <vt:lpstr>YOLO의 역사</vt:lpstr>
      <vt:lpstr>YOLO의 역사</vt:lpstr>
      <vt:lpstr>YOLO의 역사</vt:lpstr>
      <vt:lpstr>YOLO의 역사</vt:lpstr>
      <vt:lpstr>YOLO의 역사</vt:lpstr>
      <vt:lpstr>YOLO의 역사</vt:lpstr>
      <vt:lpstr>YOLOv7 실습</vt:lpstr>
      <vt:lpstr>YOLOv7 실습</vt:lpstr>
      <vt:lpstr>YOLOv7 실습</vt:lpstr>
      <vt:lpstr>YOLOv7 실습</vt:lpstr>
      <vt:lpstr>추후 계획</vt:lpstr>
      <vt:lpstr>추후 계획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YOLOv7</dc:title>
  <dc:creator>50</dc:creator>
  <cp:lastModifiedBy>최승현</cp:lastModifiedBy>
  <cp:revision>35</cp:revision>
  <dcterms:created xsi:type="dcterms:W3CDTF">2023-01-13T11:54:36Z</dcterms:created>
  <dcterms:modified xsi:type="dcterms:W3CDTF">2023-01-14T06:19:39Z</dcterms:modified>
</cp:coreProperties>
</file>

<file path=docProps/thumbnail.jpeg>
</file>